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5" r:id="rId2"/>
    <p:sldId id="299" r:id="rId3"/>
    <p:sldId id="287" r:id="rId4"/>
    <p:sldId id="297" r:id="rId5"/>
    <p:sldId id="288" r:id="rId6"/>
    <p:sldId id="300" r:id="rId7"/>
    <p:sldId id="301" r:id="rId8"/>
    <p:sldId id="289" r:id="rId9"/>
    <p:sldId id="290" r:id="rId10"/>
    <p:sldId id="305" r:id="rId11"/>
    <p:sldId id="307" r:id="rId12"/>
    <p:sldId id="295" r:id="rId13"/>
    <p:sldId id="260" r:id="rId14"/>
    <p:sldId id="262" r:id="rId15"/>
    <p:sldId id="264" r:id="rId16"/>
    <p:sldId id="263" r:id="rId17"/>
    <p:sldId id="265" r:id="rId18"/>
    <p:sldId id="267" r:id="rId19"/>
    <p:sldId id="268" r:id="rId20"/>
    <p:sldId id="269" r:id="rId21"/>
    <p:sldId id="270" r:id="rId22"/>
    <p:sldId id="271" r:id="rId23"/>
    <p:sldId id="273" r:id="rId24"/>
    <p:sldId id="274" r:id="rId25"/>
    <p:sldId id="277" r:id="rId26"/>
    <p:sldId id="298" r:id="rId27"/>
    <p:sldId id="276" r:id="rId28"/>
    <p:sldId id="275" r:id="rId29"/>
    <p:sldId id="306" r:id="rId30"/>
    <p:sldId id="278" r:id="rId31"/>
    <p:sldId id="296" r:id="rId32"/>
    <p:sldId id="280" r:id="rId33"/>
    <p:sldId id="281" r:id="rId34"/>
    <p:sldId id="282" r:id="rId35"/>
    <p:sldId id="283" r:id="rId36"/>
    <p:sldId id="284" r:id="rId37"/>
    <p:sldId id="291" r:id="rId38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43" autoAdjust="0"/>
    <p:restoredTop sz="94720" autoAdjust="0"/>
  </p:normalViewPr>
  <p:slideViewPr>
    <p:cSldViewPr snapToGrid="0" snapToObjects="1">
      <p:cViewPr>
        <p:scale>
          <a:sx n="103" d="100"/>
          <a:sy n="103" d="100"/>
        </p:scale>
        <p:origin x="-42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B46CB-0486-8442-8F07-AC872EFD5279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6F7E-6F18-A040-89FE-EEBFBC63A1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5961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B46CB-0486-8442-8F07-AC872EFD5279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6F7E-6F18-A040-89FE-EEBFBC63A1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9058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B46CB-0486-8442-8F07-AC872EFD5279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6F7E-6F18-A040-89FE-EEBFBC63A1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5433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B46CB-0486-8442-8F07-AC872EFD5279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6F7E-6F18-A040-89FE-EEBFBC63A1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151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B46CB-0486-8442-8F07-AC872EFD5279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6F7E-6F18-A040-89FE-EEBFBC63A1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0825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B46CB-0486-8442-8F07-AC872EFD5279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6F7E-6F18-A040-89FE-EEBFBC63A1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0930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B46CB-0486-8442-8F07-AC872EFD5279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6F7E-6F18-A040-89FE-EEBFBC63A1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7984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B46CB-0486-8442-8F07-AC872EFD5279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6F7E-6F18-A040-89FE-EEBFBC63A1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662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B46CB-0486-8442-8F07-AC872EFD5279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6F7E-6F18-A040-89FE-EEBFBC63A1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7808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B46CB-0486-8442-8F07-AC872EFD5279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6F7E-6F18-A040-89FE-EEBFBC63A1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5968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B46CB-0486-8442-8F07-AC872EFD5279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6F7E-6F18-A040-89FE-EEBFBC63A1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6494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B46CB-0486-8442-8F07-AC872EFD5279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76F7E-6F18-A040-89FE-EEBFBC63A1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094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282675"/>
            <a:ext cx="3008313" cy="1162050"/>
          </a:xfrm>
        </p:spPr>
        <p:txBody>
          <a:bodyPr>
            <a:noAutofit/>
          </a:bodyPr>
          <a:lstStyle/>
          <a:p>
            <a:pPr algn="ctr"/>
            <a:r>
              <a:rPr lang="ru-RU" sz="2400" i="1" dirty="0" smtClean="0"/>
              <a:t>ШКОЛЬНАЯ ФОРМА ТМ </a:t>
            </a:r>
            <a:r>
              <a:rPr lang="en-US" sz="2400" i="1" dirty="0" smtClean="0"/>
              <a:t>CHOUPETTE</a:t>
            </a:r>
            <a:endParaRPr lang="ru-RU" sz="2400" i="1" dirty="0"/>
          </a:p>
        </p:txBody>
      </p:sp>
      <p:pic>
        <p:nvPicPr>
          <p:cNvPr id="5" name="Содержимое 4" descr="IMG_5329 (1)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19" t="10779" r="4361" b="8726"/>
          <a:stretch/>
        </p:blipFill>
        <p:spPr>
          <a:xfrm>
            <a:off x="3784654" y="15725"/>
            <a:ext cx="5111750" cy="6857999"/>
          </a:xfrm>
        </p:spPr>
      </p:pic>
    </p:spTree>
    <p:extLst>
      <p:ext uri="{BB962C8B-B14F-4D97-AF65-F5344CB8AC3E}">
        <p14:creationId xmlns:p14="http://schemas.microsoft.com/office/powerpoint/2010/main" xmlns="" val="425562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азвание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Школьная форма  </a:t>
            </a:r>
            <a:r>
              <a:rPr lang="en-US" sz="2800" dirty="0" smtClean="0"/>
              <a:t>Choupette </a:t>
            </a:r>
            <a:endParaRPr lang="ru-RU" sz="2800" dirty="0"/>
          </a:p>
        </p:txBody>
      </p:sp>
      <p:pic>
        <p:nvPicPr>
          <p:cNvPr id="10" name="Содержимое 9" descr="IMG_5314 (1)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71" t="6513" r="6271" b="4069"/>
          <a:stretch/>
        </p:blipFill>
        <p:spPr>
          <a:xfrm>
            <a:off x="4303058" y="0"/>
            <a:ext cx="4383741" cy="6858000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222936" y="2182231"/>
            <a:ext cx="3845858" cy="3943932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100% </a:t>
            </a:r>
            <a:r>
              <a:rPr lang="ru-RU" sz="3200" dirty="0" smtClean="0"/>
              <a:t>качество </a:t>
            </a:r>
          </a:p>
          <a:p>
            <a:pPr marL="457200" indent="-457200">
              <a:buFont typeface="Arial"/>
              <a:buChar char="•"/>
            </a:pPr>
            <a:r>
              <a:rPr lang="ru-RU" sz="3200" dirty="0" smtClean="0"/>
              <a:t>Удобство и безопасность для детей</a:t>
            </a:r>
          </a:p>
          <a:p>
            <a:pPr marL="457200" indent="-457200">
              <a:buFont typeface="Arial"/>
              <a:buChar char="•"/>
            </a:pPr>
            <a:r>
              <a:rPr lang="ru-RU" sz="3200" dirty="0" smtClean="0"/>
              <a:t>Престиж учебного заведения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4212402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25126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Магазины </a:t>
            </a:r>
            <a:r>
              <a:rPr lang="en-US" sz="3600" dirty="0" smtClean="0"/>
              <a:t>CHOUPETTE </a:t>
            </a:r>
            <a:r>
              <a:rPr lang="ru-RU" sz="3600" dirty="0" smtClean="0"/>
              <a:t>во Владивостоке работают уже более 4 лет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ТЦ </a:t>
            </a:r>
            <a:r>
              <a:rPr lang="en-US" dirty="0" smtClean="0"/>
              <a:t>CLOVER HOUSE</a:t>
            </a:r>
            <a:r>
              <a:rPr lang="ru-RU" dirty="0" smtClean="0"/>
              <a:t>, 412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ТЦ МАКСИМ, 413</a:t>
            </a:r>
            <a:endParaRPr lang="ru-RU" dirty="0"/>
          </a:p>
        </p:txBody>
      </p:sp>
      <p:pic>
        <p:nvPicPr>
          <p:cNvPr id="9" name="Содержимое 8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10" t="5432" r="10527"/>
          <a:stretch/>
        </p:blipFill>
        <p:spPr>
          <a:xfrm>
            <a:off x="457200" y="2401887"/>
            <a:ext cx="4040188" cy="3951287"/>
          </a:xfrm>
        </p:spPr>
      </p:pic>
      <p:pic>
        <p:nvPicPr>
          <p:cNvPr id="10" name="Содержимое 9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34" t="3107" r="24364" b="4798"/>
          <a:stretch/>
        </p:blipFill>
        <p:spPr>
          <a:xfrm>
            <a:off x="4756150" y="2401886"/>
            <a:ext cx="4041775" cy="3951287"/>
          </a:xfrm>
        </p:spPr>
      </p:pic>
    </p:spTree>
    <p:extLst>
      <p:ext uri="{BB962C8B-B14F-4D97-AF65-F5344CB8AC3E}">
        <p14:creationId xmlns:p14="http://schemas.microsoft.com/office/powerpoint/2010/main" xmlns="" val="328289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4"/>
            <a:ext cx="7772400" cy="308473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ПРЕДЛОЖЕНИЯ ДЛЯ</a:t>
            </a:r>
            <a:br>
              <a:rPr lang="ru-RU" b="1" dirty="0" smtClean="0"/>
            </a:br>
            <a:r>
              <a:rPr lang="ru-RU" b="1" dirty="0" smtClean="0"/>
              <a:t> ГИМНАЗИИ №1</a:t>
            </a:r>
            <a:br>
              <a:rPr lang="ru-RU" b="1" dirty="0" smtClean="0"/>
            </a:br>
            <a:r>
              <a:rPr lang="ru-RU" b="1" dirty="0" smtClean="0"/>
              <a:t> ГОРОДА АРТЕМА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УЧЕБНЫЙ ГОД </a:t>
            </a:r>
            <a:br>
              <a:rPr lang="ru-RU" b="1" dirty="0" smtClean="0"/>
            </a:br>
            <a:r>
              <a:rPr lang="ru-RU" b="1" dirty="0" smtClean="0"/>
              <a:t>2016-2017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10222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Мальчики 1 – 8 класс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Рост 122 – 164 см</a:t>
            </a:r>
          </a:p>
        </p:txBody>
      </p:sp>
    </p:spTree>
    <p:extLst>
      <p:ext uri="{BB962C8B-B14F-4D97-AF65-F5344CB8AC3E}">
        <p14:creationId xmlns:p14="http://schemas.microsoft.com/office/powerpoint/2010/main" xmlns="" val="208470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3401990" cy="2694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БРЮКИ КЛАССИЧЕСКИЕ ЧЕРНЫЕ</a:t>
            </a:r>
            <a:endParaRPr lang="ru-RU" dirty="0"/>
          </a:p>
        </p:txBody>
      </p:sp>
      <p:pic>
        <p:nvPicPr>
          <p:cNvPr id="5" name="Содержимое 4" descr="Снимок экрана 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4752" r="-28349" b="2899"/>
          <a:stretch/>
        </p:blipFill>
        <p:spPr>
          <a:xfrm>
            <a:off x="3465513" y="0"/>
            <a:ext cx="6746875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65765"/>
            <a:ext cx="3008313" cy="6041205"/>
          </a:xfrm>
        </p:spPr>
        <p:txBody>
          <a:bodyPr>
            <a:noAutofit/>
          </a:bodyPr>
          <a:lstStyle/>
          <a:p>
            <a:r>
              <a:rPr lang="ru-RU" sz="1500" b="1" dirty="0" smtClean="0"/>
              <a:t>Ткань верха: </a:t>
            </a:r>
            <a:r>
              <a:rPr lang="ru-RU" sz="1500" i="1" dirty="0" smtClean="0"/>
              <a:t>32</a:t>
            </a:r>
            <a:r>
              <a:rPr lang="en-US" sz="1500" i="1" dirty="0" smtClean="0"/>
              <a:t>% </a:t>
            </a:r>
            <a:r>
              <a:rPr lang="ru-RU" sz="1500" i="1" dirty="0" smtClean="0"/>
              <a:t>вискоза, 64</a:t>
            </a:r>
            <a:r>
              <a:rPr lang="en-US" sz="1500" i="1" dirty="0" smtClean="0"/>
              <a:t>% </a:t>
            </a:r>
            <a:r>
              <a:rPr lang="ru-RU" sz="1500" i="1" dirty="0" smtClean="0"/>
              <a:t>полиэстер, 4</a:t>
            </a:r>
            <a:r>
              <a:rPr lang="en-US" sz="1500" i="1" dirty="0" smtClean="0"/>
              <a:t>% </a:t>
            </a:r>
            <a:r>
              <a:rPr lang="ru-RU" sz="1500" i="1" dirty="0" err="1" smtClean="0"/>
              <a:t>эластан</a:t>
            </a:r>
            <a:r>
              <a:rPr lang="ru-RU" sz="1500" i="1" dirty="0" smtClean="0"/>
              <a:t> </a:t>
            </a:r>
          </a:p>
          <a:p>
            <a:r>
              <a:rPr lang="ru-RU" sz="1500" b="1" dirty="0" smtClean="0"/>
              <a:t>Подкладка: </a:t>
            </a:r>
            <a:r>
              <a:rPr lang="ru-RU" sz="1500" i="1" dirty="0" smtClean="0"/>
              <a:t>100</a:t>
            </a:r>
            <a:r>
              <a:rPr lang="en-US" sz="1500" i="1" dirty="0" smtClean="0"/>
              <a:t>% </a:t>
            </a:r>
            <a:r>
              <a:rPr lang="ru-RU" sz="1500" i="1" dirty="0" smtClean="0"/>
              <a:t>вискоза</a:t>
            </a:r>
            <a:endParaRPr lang="ru-RU" sz="1500" i="1" dirty="0"/>
          </a:p>
          <a:p>
            <a:endParaRPr lang="ru-RU" sz="1500" b="1" dirty="0" smtClean="0"/>
          </a:p>
          <a:p>
            <a:r>
              <a:rPr lang="ru-RU" b="1" dirty="0" smtClean="0"/>
              <a:t>Арт. 04.1.31 – 2 полнотная группа</a:t>
            </a:r>
          </a:p>
          <a:p>
            <a:r>
              <a:rPr lang="ru-RU" dirty="0" smtClean="0"/>
              <a:t>Размеры с 122 по 140 см: </a:t>
            </a:r>
          </a:p>
          <a:p>
            <a:r>
              <a:rPr lang="ru-RU" dirty="0" smtClean="0"/>
              <a:t>Цена без скидки: 1990 рублей</a:t>
            </a:r>
          </a:p>
          <a:p>
            <a:r>
              <a:rPr lang="ru-RU" b="1" dirty="0" smtClean="0"/>
              <a:t>Цена со скидкой: 1592 рубля</a:t>
            </a:r>
          </a:p>
          <a:p>
            <a:endParaRPr lang="ru-RU" dirty="0"/>
          </a:p>
          <a:p>
            <a:r>
              <a:rPr lang="ru-RU" dirty="0" smtClean="0"/>
              <a:t>Размеры с 146 по 164 см:</a:t>
            </a:r>
          </a:p>
          <a:p>
            <a:r>
              <a:rPr lang="ru-RU" dirty="0" smtClean="0"/>
              <a:t>Цена без скидки: 2200 рублей</a:t>
            </a:r>
          </a:p>
          <a:p>
            <a:r>
              <a:rPr lang="ru-RU" b="1" dirty="0" smtClean="0"/>
              <a:t>Цена со скидкой: 1760 рублей</a:t>
            </a:r>
          </a:p>
          <a:p>
            <a:endParaRPr lang="ru-RU" sz="1500" dirty="0" smtClean="0"/>
          </a:p>
          <a:p>
            <a:r>
              <a:rPr lang="ru-RU" b="1" dirty="0" smtClean="0"/>
              <a:t>Арт. 04.12.31 – 3 полнотная группа </a:t>
            </a:r>
            <a:r>
              <a:rPr lang="ru-RU" dirty="0" smtClean="0"/>
              <a:t>(на более полных в бедрах детей)</a:t>
            </a:r>
          </a:p>
          <a:p>
            <a:r>
              <a:rPr lang="ru-RU" dirty="0" smtClean="0"/>
              <a:t>Размеры с 122 по 140 см: </a:t>
            </a:r>
          </a:p>
          <a:p>
            <a:r>
              <a:rPr lang="ru-RU" dirty="0" smtClean="0"/>
              <a:t>Цена без скидки: 2200 рублей</a:t>
            </a:r>
          </a:p>
          <a:p>
            <a:r>
              <a:rPr lang="ru-RU" b="1" dirty="0" smtClean="0"/>
              <a:t>Цена со скидкой: 1760 рублей</a:t>
            </a:r>
          </a:p>
          <a:p>
            <a:endParaRPr lang="ru-RU" dirty="0" smtClean="0"/>
          </a:p>
          <a:p>
            <a:r>
              <a:rPr lang="ru-RU" dirty="0" smtClean="0"/>
              <a:t>Размеры с 146 по 164 см:</a:t>
            </a:r>
          </a:p>
          <a:p>
            <a:r>
              <a:rPr lang="ru-RU" dirty="0" smtClean="0"/>
              <a:t>Цена без скидки: 2400 рублей</a:t>
            </a:r>
          </a:p>
          <a:p>
            <a:r>
              <a:rPr lang="ru-RU" b="1" dirty="0" smtClean="0"/>
              <a:t>Цена со скидкой: 1920 рублей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8379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628778"/>
            <a:ext cx="3907507" cy="3927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ЖИЛЕТ КЛАССИЧЕСКИИЙ ЧЕРНЫЙ</a:t>
            </a:r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91" b="7359"/>
          <a:stretch/>
        </p:blipFill>
        <p:spPr>
          <a:xfrm>
            <a:off x="3945498" y="0"/>
            <a:ext cx="5191212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319202"/>
            <a:ext cx="3008313" cy="5067214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Ткань верха: </a:t>
            </a:r>
            <a:r>
              <a:rPr lang="ru-RU" sz="1800" i="1" dirty="0" smtClean="0"/>
              <a:t>32</a:t>
            </a:r>
            <a:r>
              <a:rPr lang="en-US" sz="1800" i="1" dirty="0" smtClean="0"/>
              <a:t>% </a:t>
            </a:r>
            <a:r>
              <a:rPr lang="ru-RU" sz="1800" i="1" dirty="0" smtClean="0"/>
              <a:t>вискоза, 64</a:t>
            </a:r>
            <a:r>
              <a:rPr lang="en-US" sz="1800" i="1" dirty="0" smtClean="0"/>
              <a:t>% </a:t>
            </a:r>
            <a:r>
              <a:rPr lang="ru-RU" sz="1800" i="1" dirty="0" smtClean="0"/>
              <a:t>полиэстер, 4</a:t>
            </a:r>
            <a:r>
              <a:rPr lang="en-US" sz="1800" i="1" dirty="0" smtClean="0"/>
              <a:t>% </a:t>
            </a:r>
            <a:r>
              <a:rPr lang="ru-RU" sz="1800" i="1" dirty="0" err="1" smtClean="0"/>
              <a:t>эластан</a:t>
            </a:r>
            <a:r>
              <a:rPr lang="ru-RU" sz="1800" i="1" dirty="0" smtClean="0"/>
              <a:t> </a:t>
            </a:r>
          </a:p>
          <a:p>
            <a:r>
              <a:rPr lang="ru-RU" sz="1800" b="1" dirty="0" smtClean="0"/>
              <a:t>Подкладка: </a:t>
            </a:r>
            <a:r>
              <a:rPr lang="ru-RU" sz="1800" i="1" dirty="0" smtClean="0"/>
              <a:t>100</a:t>
            </a:r>
            <a:r>
              <a:rPr lang="en-US" sz="1800" i="1" dirty="0" smtClean="0"/>
              <a:t>% </a:t>
            </a:r>
            <a:r>
              <a:rPr lang="ru-RU" sz="1800" i="1" dirty="0" smtClean="0"/>
              <a:t>вискоза</a:t>
            </a:r>
            <a:endParaRPr lang="ru-RU" sz="1800" i="1" dirty="0"/>
          </a:p>
          <a:p>
            <a:endParaRPr lang="ru-RU" sz="1800" b="1" dirty="0" smtClean="0"/>
          </a:p>
          <a:p>
            <a:r>
              <a:rPr lang="ru-RU" sz="1500" b="1" dirty="0" smtClean="0"/>
              <a:t>Арт. 189.31 </a:t>
            </a:r>
          </a:p>
          <a:p>
            <a:endParaRPr lang="ru-RU" sz="1500" b="1" dirty="0"/>
          </a:p>
          <a:p>
            <a:r>
              <a:rPr lang="ru-RU" dirty="0" smtClean="0"/>
              <a:t>Размеры с 122 по 140 см: </a:t>
            </a:r>
          </a:p>
          <a:p>
            <a:r>
              <a:rPr lang="ru-RU" dirty="0" smtClean="0"/>
              <a:t>Цена без скидки: 1990 рублей</a:t>
            </a:r>
          </a:p>
          <a:p>
            <a:r>
              <a:rPr lang="ru-RU" b="1" dirty="0" smtClean="0"/>
              <a:t>Цена со скидкой: 1592 рубля</a:t>
            </a:r>
          </a:p>
          <a:p>
            <a:endParaRPr lang="ru-RU" dirty="0"/>
          </a:p>
          <a:p>
            <a:r>
              <a:rPr lang="ru-RU" dirty="0" smtClean="0"/>
              <a:t>Размеры с 146 по 164 см:</a:t>
            </a:r>
          </a:p>
          <a:p>
            <a:r>
              <a:rPr lang="ru-RU" dirty="0" smtClean="0"/>
              <a:t>Цена без скидки: 2200 рублей</a:t>
            </a:r>
          </a:p>
          <a:p>
            <a:r>
              <a:rPr lang="ru-RU" b="1" dirty="0" smtClean="0"/>
              <a:t>Цена со скидкой: 1760 рублей</a:t>
            </a:r>
          </a:p>
          <a:p>
            <a:endParaRPr lang="ru-RU" sz="1500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8180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758233"/>
            <a:ext cx="3562276" cy="50548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ПИДЖАК КЛАССИЧЕСКИЙ ЧЕРНЫЙ</a:t>
            </a:r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60" b="3944"/>
          <a:stretch/>
        </p:blipFill>
        <p:spPr>
          <a:xfrm>
            <a:off x="4019476" y="1"/>
            <a:ext cx="4992148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50716"/>
            <a:ext cx="3008313" cy="4635700"/>
          </a:xfrm>
        </p:spPr>
        <p:txBody>
          <a:bodyPr>
            <a:noAutofit/>
          </a:bodyPr>
          <a:lstStyle/>
          <a:p>
            <a:r>
              <a:rPr lang="ru-RU" sz="1800" b="1" i="1" dirty="0" smtClean="0"/>
              <a:t>Ткань верха: </a:t>
            </a:r>
            <a:r>
              <a:rPr lang="ru-RU" sz="1800" i="1" dirty="0" smtClean="0"/>
              <a:t>32</a:t>
            </a:r>
            <a:r>
              <a:rPr lang="en-US" sz="1800" i="1" dirty="0" smtClean="0"/>
              <a:t>% </a:t>
            </a:r>
            <a:r>
              <a:rPr lang="ru-RU" sz="1800" i="1" dirty="0" smtClean="0"/>
              <a:t>вискоза, 64</a:t>
            </a:r>
            <a:r>
              <a:rPr lang="en-US" sz="1800" i="1" dirty="0" smtClean="0"/>
              <a:t>% </a:t>
            </a:r>
            <a:r>
              <a:rPr lang="ru-RU" sz="1800" i="1" dirty="0" smtClean="0"/>
              <a:t>полиэстер, 4</a:t>
            </a:r>
            <a:r>
              <a:rPr lang="en-US" sz="1800" i="1" dirty="0" smtClean="0"/>
              <a:t>% </a:t>
            </a:r>
            <a:r>
              <a:rPr lang="ru-RU" sz="1800" i="1" dirty="0" err="1" smtClean="0"/>
              <a:t>эластан</a:t>
            </a:r>
            <a:r>
              <a:rPr lang="ru-RU" sz="1800" i="1" dirty="0" smtClean="0"/>
              <a:t> </a:t>
            </a:r>
          </a:p>
          <a:p>
            <a:r>
              <a:rPr lang="ru-RU" sz="1800" b="1" i="1" dirty="0" smtClean="0"/>
              <a:t>Подкладка: </a:t>
            </a:r>
            <a:r>
              <a:rPr lang="ru-RU" sz="1800" i="1" dirty="0" smtClean="0"/>
              <a:t>100</a:t>
            </a:r>
            <a:r>
              <a:rPr lang="en-US" sz="1800" i="1" dirty="0" smtClean="0"/>
              <a:t>% </a:t>
            </a:r>
            <a:r>
              <a:rPr lang="ru-RU" sz="1800" i="1" dirty="0" smtClean="0"/>
              <a:t>вискоза</a:t>
            </a:r>
            <a:endParaRPr lang="ru-RU" sz="1800" i="1" dirty="0"/>
          </a:p>
          <a:p>
            <a:endParaRPr lang="ru-RU" sz="1500" b="1" dirty="0" smtClean="0"/>
          </a:p>
          <a:p>
            <a:r>
              <a:rPr lang="ru-RU" sz="1600" b="1" dirty="0" smtClean="0"/>
              <a:t>Арт. 150.31 </a:t>
            </a:r>
          </a:p>
          <a:p>
            <a:r>
              <a:rPr lang="ru-RU" sz="1600" dirty="0" smtClean="0"/>
              <a:t>Размеры с 122 по 140 см: </a:t>
            </a:r>
          </a:p>
          <a:p>
            <a:r>
              <a:rPr lang="ru-RU" sz="1600" dirty="0" smtClean="0"/>
              <a:t>Цена без скидки: 3990 рублей</a:t>
            </a:r>
          </a:p>
          <a:p>
            <a:r>
              <a:rPr lang="ru-RU" sz="1600" b="1" dirty="0" smtClean="0"/>
              <a:t>Цена со скидкой: 3192 рубля</a:t>
            </a:r>
          </a:p>
          <a:p>
            <a:endParaRPr lang="ru-RU" sz="1600" dirty="0"/>
          </a:p>
          <a:p>
            <a:r>
              <a:rPr lang="ru-RU" sz="1600" dirty="0" smtClean="0"/>
              <a:t>Размеры с 146 по 164 см:</a:t>
            </a:r>
          </a:p>
          <a:p>
            <a:r>
              <a:rPr lang="ru-RU" sz="1600" dirty="0" smtClean="0"/>
              <a:t>Цена без скидки: 4400 рублей</a:t>
            </a:r>
          </a:p>
          <a:p>
            <a:r>
              <a:rPr lang="ru-RU" sz="1600" b="1" dirty="0" smtClean="0"/>
              <a:t>Цена со скидкой: 3520 рублей</a:t>
            </a:r>
          </a:p>
          <a:p>
            <a:endParaRPr lang="ru-RU" sz="1600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9533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СТОИМОСТЬ КОМПЛЕКТА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БРЮКИ + ЖИЛЕТКА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РАЗМЕРЫ 122 – 140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без скидки: 3980 рублей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</a:t>
            </a:r>
            <a:r>
              <a:rPr lang="ru-RU" b="1" dirty="0"/>
              <a:t>С</a:t>
            </a:r>
            <a:r>
              <a:rPr lang="ru-RU" b="1" dirty="0" smtClean="0"/>
              <a:t>кидка 20</a:t>
            </a:r>
            <a:r>
              <a:rPr lang="en-US" b="1" dirty="0" smtClean="0"/>
              <a:t>%</a:t>
            </a:r>
            <a:r>
              <a:rPr lang="ru-RU" b="1" dirty="0" smtClean="0"/>
              <a:t>: 3184 рубля </a:t>
            </a:r>
          </a:p>
          <a:p>
            <a:pPr marL="0" indent="0">
              <a:buNone/>
            </a:pPr>
            <a:endParaRPr lang="ru-RU" b="1" dirty="0"/>
          </a:p>
          <a:p>
            <a:r>
              <a:rPr lang="ru-RU" b="1" dirty="0" smtClean="0"/>
              <a:t> </a:t>
            </a:r>
            <a:r>
              <a:rPr lang="ru-RU" dirty="0" smtClean="0"/>
              <a:t>РАЗМЕРЫ 146 – 164:</a:t>
            </a:r>
          </a:p>
          <a:p>
            <a:pPr marL="0" indent="0">
              <a:buNone/>
            </a:pPr>
            <a:r>
              <a:rPr lang="ru-RU" b="1" dirty="0" smtClean="0"/>
              <a:t>      </a:t>
            </a:r>
            <a:r>
              <a:rPr lang="ru-RU" dirty="0" smtClean="0"/>
              <a:t>Без скидки:  4400 рублей</a:t>
            </a:r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</a:t>
            </a:r>
            <a:r>
              <a:rPr lang="ru-RU" b="1" dirty="0"/>
              <a:t>С</a:t>
            </a:r>
            <a:r>
              <a:rPr lang="ru-RU" b="1" dirty="0" smtClean="0"/>
              <a:t>кидка 20</a:t>
            </a:r>
            <a:r>
              <a:rPr lang="en-US" b="1" dirty="0" smtClean="0"/>
              <a:t>%</a:t>
            </a:r>
            <a:r>
              <a:rPr lang="ru-RU" b="1" dirty="0" smtClean="0"/>
              <a:t>: 3520 рубля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БРЮКИ + ПИДЖАК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РАЗМЕРЫ 122 – 140</a:t>
            </a:r>
          </a:p>
          <a:p>
            <a:pPr marL="0" indent="0">
              <a:buNone/>
            </a:pPr>
            <a:r>
              <a:rPr lang="ru-RU" dirty="0" smtClean="0"/>
              <a:t>      без скидки: 5980 рублей</a:t>
            </a:r>
          </a:p>
          <a:p>
            <a:pPr marL="0" indent="0">
              <a:buNone/>
            </a:pPr>
            <a:r>
              <a:rPr lang="ru-RU" dirty="0" smtClean="0"/>
              <a:t>      </a:t>
            </a:r>
            <a:r>
              <a:rPr lang="ru-RU" b="1" dirty="0" smtClean="0"/>
              <a:t>Скидка 20</a:t>
            </a:r>
            <a:r>
              <a:rPr lang="en-US" b="1" dirty="0" smtClean="0"/>
              <a:t>%</a:t>
            </a:r>
            <a:r>
              <a:rPr lang="ru-RU" b="1" dirty="0" smtClean="0"/>
              <a:t>: 4784 рубля </a:t>
            </a:r>
          </a:p>
          <a:p>
            <a:pPr marL="0" indent="0">
              <a:buNone/>
            </a:pPr>
            <a:endParaRPr lang="ru-RU" b="1" dirty="0" smtClean="0"/>
          </a:p>
          <a:p>
            <a:r>
              <a:rPr lang="ru-RU" b="1" dirty="0" smtClean="0"/>
              <a:t> </a:t>
            </a:r>
            <a:r>
              <a:rPr lang="ru-RU" dirty="0" smtClean="0"/>
              <a:t>РАЗМЕРЫ 146 – 164:</a:t>
            </a:r>
          </a:p>
          <a:p>
            <a:pPr marL="0" indent="0">
              <a:buNone/>
            </a:pPr>
            <a:r>
              <a:rPr lang="ru-RU" b="1" dirty="0" smtClean="0"/>
              <a:t>      </a:t>
            </a:r>
            <a:r>
              <a:rPr lang="ru-RU" dirty="0" smtClean="0"/>
              <a:t>Без скидки:  6600 рублей</a:t>
            </a:r>
          </a:p>
          <a:p>
            <a:pPr marL="0" indent="0">
              <a:buNone/>
            </a:pPr>
            <a:r>
              <a:rPr lang="ru-RU" b="1" dirty="0" smtClean="0"/>
              <a:t>      Скидка 20</a:t>
            </a:r>
            <a:r>
              <a:rPr lang="en-US" b="1" dirty="0" smtClean="0"/>
              <a:t>%</a:t>
            </a:r>
            <a:r>
              <a:rPr lang="ru-RU" b="1" dirty="0" smtClean="0"/>
              <a:t>: 5280 рублей 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0868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758233"/>
            <a:ext cx="3562276" cy="50548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СОРОЧКА С МОНОГРАММОЙ «ПРЕМИУМ» БЕЛАЯ </a:t>
            </a:r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9476" y="1"/>
            <a:ext cx="4571999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50716"/>
            <a:ext cx="3008313" cy="4635700"/>
          </a:xfrm>
        </p:spPr>
        <p:txBody>
          <a:bodyPr>
            <a:noAutofit/>
          </a:bodyPr>
          <a:lstStyle/>
          <a:p>
            <a:r>
              <a:rPr lang="ru-RU" sz="1800" b="1" i="1" dirty="0" smtClean="0"/>
              <a:t>СОСТАВ: 100</a:t>
            </a:r>
            <a:r>
              <a:rPr lang="en-US" sz="1800" b="1" i="1" dirty="0" smtClean="0"/>
              <a:t>% </a:t>
            </a:r>
            <a:r>
              <a:rPr lang="ru-RU" sz="1800" b="1" i="1" dirty="0" smtClean="0"/>
              <a:t>ХЛОПОК</a:t>
            </a:r>
            <a:endParaRPr lang="ru-RU" sz="1800" i="1" dirty="0"/>
          </a:p>
          <a:p>
            <a:endParaRPr lang="ru-RU" sz="1500" b="1" dirty="0" smtClean="0"/>
          </a:p>
          <a:p>
            <a:r>
              <a:rPr lang="ru-RU" sz="1600" b="1" dirty="0" smtClean="0"/>
              <a:t>Арт. 170.31 </a:t>
            </a:r>
          </a:p>
          <a:p>
            <a:r>
              <a:rPr lang="ru-RU" sz="1600" dirty="0" smtClean="0"/>
              <a:t>Размеры с 122 по 140 см: </a:t>
            </a:r>
          </a:p>
          <a:p>
            <a:r>
              <a:rPr lang="ru-RU" sz="1600" dirty="0" smtClean="0"/>
              <a:t>Цена без скидки: 1580 рублей</a:t>
            </a:r>
          </a:p>
          <a:p>
            <a:r>
              <a:rPr lang="ru-RU" sz="1600" b="1" dirty="0" smtClean="0"/>
              <a:t>Цена со скидкой: 1264 рубля</a:t>
            </a:r>
          </a:p>
          <a:p>
            <a:endParaRPr lang="ru-RU" sz="1600" dirty="0"/>
          </a:p>
          <a:p>
            <a:r>
              <a:rPr lang="ru-RU" sz="1600" dirty="0" smtClean="0"/>
              <a:t>Размеры с 146 по 164 см:</a:t>
            </a:r>
          </a:p>
          <a:p>
            <a:r>
              <a:rPr lang="ru-RU" sz="1600" dirty="0" smtClean="0"/>
              <a:t>Цена без скидки: 1720 рублей</a:t>
            </a:r>
          </a:p>
          <a:p>
            <a:r>
              <a:rPr lang="ru-RU" sz="1600" b="1" dirty="0" smtClean="0"/>
              <a:t>Цена со скидкой: 1376 рублей</a:t>
            </a:r>
          </a:p>
          <a:p>
            <a:endParaRPr lang="ru-RU" sz="1600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9371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758233"/>
            <a:ext cx="3562276" cy="50548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СОРОЧКА С МОНОГРАММОЙ БЕЛАЯ </a:t>
            </a:r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4011" y="1"/>
            <a:ext cx="4562928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50716"/>
            <a:ext cx="3008313" cy="4635700"/>
          </a:xfrm>
        </p:spPr>
        <p:txBody>
          <a:bodyPr>
            <a:noAutofit/>
          </a:bodyPr>
          <a:lstStyle/>
          <a:p>
            <a:r>
              <a:rPr lang="ru-RU" sz="1800" b="1" i="1" dirty="0" smtClean="0"/>
              <a:t>СОСТАВ</a:t>
            </a:r>
            <a:r>
              <a:rPr lang="ru-RU" sz="1800" i="1" dirty="0" smtClean="0"/>
              <a:t>: 52</a:t>
            </a:r>
            <a:r>
              <a:rPr lang="en-US" sz="1800" i="1" dirty="0" smtClean="0"/>
              <a:t>% </a:t>
            </a:r>
            <a:r>
              <a:rPr lang="ru-RU" sz="1800" i="1" dirty="0" smtClean="0"/>
              <a:t>хлопок, 48</a:t>
            </a:r>
            <a:r>
              <a:rPr lang="en-US" sz="1800" i="1" dirty="0" smtClean="0"/>
              <a:t>%</a:t>
            </a:r>
            <a:r>
              <a:rPr lang="ru-RU" sz="1800" i="1" dirty="0" smtClean="0"/>
              <a:t> полиэстер</a:t>
            </a:r>
            <a:r>
              <a:rPr lang="en-US" sz="1800" i="1" dirty="0" smtClean="0"/>
              <a:t> </a:t>
            </a:r>
            <a:endParaRPr lang="ru-RU" sz="1800" i="1" dirty="0" smtClean="0"/>
          </a:p>
          <a:p>
            <a:endParaRPr lang="ru-RU" sz="1500" b="1" dirty="0" smtClean="0"/>
          </a:p>
          <a:p>
            <a:r>
              <a:rPr lang="ru-RU" sz="1600" b="1" dirty="0" smtClean="0"/>
              <a:t>Арт. 171.31 </a:t>
            </a:r>
          </a:p>
          <a:p>
            <a:r>
              <a:rPr lang="ru-RU" sz="1600" dirty="0" smtClean="0"/>
              <a:t>Размеры с 122 по 140 см: </a:t>
            </a:r>
          </a:p>
          <a:p>
            <a:r>
              <a:rPr lang="ru-RU" sz="1600" dirty="0" smtClean="0"/>
              <a:t>Цена без скидки: 1180 рублей</a:t>
            </a:r>
          </a:p>
          <a:p>
            <a:r>
              <a:rPr lang="ru-RU" sz="1600" b="1" dirty="0" smtClean="0"/>
              <a:t>Цена со скидкой: 944 рубля</a:t>
            </a:r>
          </a:p>
          <a:p>
            <a:endParaRPr lang="ru-RU" sz="1600" dirty="0"/>
          </a:p>
          <a:p>
            <a:r>
              <a:rPr lang="ru-RU" sz="1600" dirty="0" smtClean="0"/>
              <a:t>Размеры с 146 по 164 см:</a:t>
            </a:r>
          </a:p>
          <a:p>
            <a:r>
              <a:rPr lang="ru-RU" sz="1600" dirty="0" smtClean="0"/>
              <a:t>Цена без скидки: 1380 рублей</a:t>
            </a:r>
          </a:p>
          <a:p>
            <a:r>
              <a:rPr lang="ru-RU" sz="1600" b="1" dirty="0" smtClean="0"/>
              <a:t>Цена со скидкой: 1104 рубля</a:t>
            </a:r>
          </a:p>
          <a:p>
            <a:endParaRPr lang="ru-RU" sz="1600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5983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4"/>
          <p:cNvSpPr>
            <a:spLocks noGrp="1"/>
          </p:cNvSpPr>
          <p:nvPr>
            <p:ph type="title"/>
          </p:nvPr>
        </p:nvSpPr>
        <p:spPr>
          <a:xfrm>
            <a:off x="457200" y="11096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Choupette </a:t>
            </a:r>
            <a:r>
              <a:rPr lang="ru-RU" dirty="0" smtClean="0"/>
              <a:t>–</a:t>
            </a:r>
            <a:r>
              <a:rPr lang="en-US" dirty="0" smtClean="0"/>
              <a:t> 100% </a:t>
            </a:r>
            <a:r>
              <a:rPr lang="ru-RU" dirty="0" smtClean="0"/>
              <a:t>КАЧЕСТВО</a:t>
            </a:r>
            <a:endParaRPr lang="ru-RU" dirty="0"/>
          </a:p>
        </p:txBody>
      </p:sp>
      <p:pic>
        <p:nvPicPr>
          <p:cNvPr id="8" name="Содержимое 7" descr="жакет черн.jpe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93" t="2875" r="18162" b="36461"/>
          <a:stretch/>
        </p:blipFill>
        <p:spPr>
          <a:xfrm>
            <a:off x="0" y="1134268"/>
            <a:ext cx="4426356" cy="5723732"/>
          </a:xfrm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118114" y="1485642"/>
            <a:ext cx="4568686" cy="4525963"/>
          </a:xfrm>
        </p:spPr>
        <p:txBody>
          <a:bodyPr>
            <a:noAutofit/>
          </a:bodyPr>
          <a:lstStyle/>
          <a:p>
            <a:r>
              <a:rPr lang="ru-RU" sz="2200" dirty="0" smtClean="0"/>
              <a:t>Европейские ткани </a:t>
            </a:r>
            <a:r>
              <a:rPr lang="ru-RU" sz="2200" b="1" dirty="0" smtClean="0"/>
              <a:t>ведущих текстильных фабрик </a:t>
            </a:r>
            <a:r>
              <a:rPr lang="ru-RU" sz="2200" dirty="0" smtClean="0"/>
              <a:t>с высоким или абсолютным содержанием натуральных волокон</a:t>
            </a:r>
          </a:p>
          <a:p>
            <a:endParaRPr lang="ru-RU" sz="2200" dirty="0" smtClean="0"/>
          </a:p>
          <a:p>
            <a:r>
              <a:rPr lang="ru-RU" sz="2200" dirty="0" smtClean="0"/>
              <a:t>Вся продукции имеет </a:t>
            </a:r>
            <a:r>
              <a:rPr lang="ru-RU" sz="2200" b="1" dirty="0" smtClean="0"/>
              <a:t>сертификаты качества</a:t>
            </a:r>
            <a:r>
              <a:rPr lang="ru-RU" sz="2200" dirty="0" smtClean="0"/>
              <a:t> согласно российским </a:t>
            </a:r>
            <a:r>
              <a:rPr lang="ru-RU" sz="2200" b="1" dirty="0" smtClean="0"/>
              <a:t>ГОСТам</a:t>
            </a:r>
          </a:p>
          <a:p>
            <a:pPr marL="0" indent="0">
              <a:buNone/>
            </a:pPr>
            <a:endParaRPr lang="ru-RU" sz="2200" dirty="0" smtClean="0"/>
          </a:p>
          <a:p>
            <a:r>
              <a:rPr lang="ru-RU" sz="2200" dirty="0" smtClean="0"/>
              <a:t>Сохранность первоначальной формы и вида в течение длительного периода. </a:t>
            </a:r>
            <a:r>
              <a:rPr lang="ru-RU" sz="2200" b="1" dirty="0"/>
              <a:t>В</a:t>
            </a:r>
            <a:r>
              <a:rPr lang="ru-RU" sz="2200" b="1" dirty="0" smtClean="0"/>
              <a:t>ыдерживает многократные стирки. 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xmlns="" val="4168135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758233"/>
            <a:ext cx="3562276" cy="50548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СОРОЧКА С КОРОТКИМ </a:t>
            </a:r>
            <a:br>
              <a:rPr lang="ru-RU" dirty="0" smtClean="0"/>
            </a:br>
            <a:r>
              <a:rPr lang="ru-RU" dirty="0" smtClean="0"/>
              <a:t>РУКАВОМ «ПРЕМИУМ»</a:t>
            </a:r>
            <a:br>
              <a:rPr lang="ru-RU" dirty="0" smtClean="0"/>
            </a:br>
            <a:r>
              <a:rPr lang="ru-RU" dirty="0" smtClean="0"/>
              <a:t>БЕЛАЯ </a:t>
            </a:r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0115" y="1"/>
            <a:ext cx="455072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50716"/>
            <a:ext cx="3008313" cy="4635700"/>
          </a:xfrm>
        </p:spPr>
        <p:txBody>
          <a:bodyPr>
            <a:noAutofit/>
          </a:bodyPr>
          <a:lstStyle/>
          <a:p>
            <a:r>
              <a:rPr lang="ru-RU" sz="1800" b="1" i="1" dirty="0" smtClean="0"/>
              <a:t>СОСТАВ</a:t>
            </a:r>
            <a:r>
              <a:rPr lang="ru-RU" sz="1800" i="1" dirty="0" smtClean="0"/>
              <a:t>: 100</a:t>
            </a:r>
            <a:r>
              <a:rPr lang="en-US" sz="1800" i="1" dirty="0" smtClean="0"/>
              <a:t>% </a:t>
            </a:r>
            <a:r>
              <a:rPr lang="ru-RU" sz="1800" i="1" dirty="0" smtClean="0"/>
              <a:t>ХЛОПОК</a:t>
            </a:r>
          </a:p>
          <a:p>
            <a:endParaRPr lang="ru-RU" sz="1500" b="1" dirty="0" smtClean="0"/>
          </a:p>
          <a:p>
            <a:r>
              <a:rPr lang="ru-RU" sz="1600" b="1" dirty="0" smtClean="0"/>
              <a:t>Арт. 171.31 </a:t>
            </a:r>
          </a:p>
          <a:p>
            <a:r>
              <a:rPr lang="ru-RU" sz="1600" dirty="0" smtClean="0"/>
              <a:t>Размеры с 122 по 140 см: </a:t>
            </a:r>
          </a:p>
          <a:p>
            <a:r>
              <a:rPr lang="ru-RU" sz="1600" dirty="0" smtClean="0"/>
              <a:t>Цена без скидки: 1560 рублей</a:t>
            </a:r>
          </a:p>
          <a:p>
            <a:r>
              <a:rPr lang="ru-RU" sz="1600" b="1" dirty="0" smtClean="0"/>
              <a:t>Цена со скидкой: 1248 рублей</a:t>
            </a:r>
          </a:p>
          <a:p>
            <a:endParaRPr lang="ru-RU" sz="1600" dirty="0"/>
          </a:p>
          <a:p>
            <a:r>
              <a:rPr lang="ru-RU" sz="1600" dirty="0" smtClean="0"/>
              <a:t>Размеры с 146 по 164 см:</a:t>
            </a:r>
          </a:p>
          <a:p>
            <a:r>
              <a:rPr lang="ru-RU" sz="1600" dirty="0" smtClean="0"/>
              <a:t>Цена без скидки: 1680 рублей</a:t>
            </a:r>
          </a:p>
          <a:p>
            <a:r>
              <a:rPr lang="ru-RU" sz="1600" b="1" dirty="0" smtClean="0"/>
              <a:t>Цена со скидкой: 1344 рубля</a:t>
            </a:r>
          </a:p>
          <a:p>
            <a:endParaRPr lang="ru-RU" sz="1600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7715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758233"/>
            <a:ext cx="3562276" cy="50548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СОРОЧКА С КОРОТКИМ </a:t>
            </a:r>
            <a:br>
              <a:rPr lang="ru-RU" dirty="0" smtClean="0"/>
            </a:br>
            <a:r>
              <a:rPr lang="ru-RU" dirty="0" smtClean="0"/>
              <a:t>РУКАВОМ</a:t>
            </a:r>
            <a:r>
              <a:rPr lang="ru-RU" dirty="0"/>
              <a:t> </a:t>
            </a:r>
            <a:r>
              <a:rPr lang="ru-RU" dirty="0" smtClean="0"/>
              <a:t>БЕЛАЯ </a:t>
            </a:r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0115" y="9121"/>
            <a:ext cx="4550720" cy="683975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50716"/>
            <a:ext cx="3008313" cy="4635700"/>
          </a:xfrm>
        </p:spPr>
        <p:txBody>
          <a:bodyPr>
            <a:noAutofit/>
          </a:bodyPr>
          <a:lstStyle/>
          <a:p>
            <a:r>
              <a:rPr lang="ru-RU" sz="1800" b="1" i="1" dirty="0" smtClean="0"/>
              <a:t>СОСТАВ</a:t>
            </a:r>
            <a:r>
              <a:rPr lang="ru-RU" sz="1800" i="1" dirty="0" smtClean="0"/>
              <a:t>: 52</a:t>
            </a:r>
            <a:r>
              <a:rPr lang="en-US" sz="1800" i="1" dirty="0" smtClean="0"/>
              <a:t>% </a:t>
            </a:r>
            <a:r>
              <a:rPr lang="ru-RU" sz="1800" i="1" dirty="0" smtClean="0"/>
              <a:t>хлопок, 48</a:t>
            </a:r>
            <a:r>
              <a:rPr lang="en-US" sz="1800" i="1" dirty="0" smtClean="0"/>
              <a:t>%</a:t>
            </a:r>
            <a:r>
              <a:rPr lang="ru-RU" sz="1800" i="1" dirty="0" smtClean="0"/>
              <a:t> полиэстер</a:t>
            </a:r>
            <a:r>
              <a:rPr lang="en-US" sz="1800" i="1" dirty="0" smtClean="0"/>
              <a:t> </a:t>
            </a:r>
            <a:endParaRPr lang="ru-RU" sz="1800" i="1" dirty="0" smtClean="0"/>
          </a:p>
          <a:p>
            <a:endParaRPr lang="ru-RU" sz="1500" b="1" dirty="0" smtClean="0"/>
          </a:p>
          <a:p>
            <a:r>
              <a:rPr lang="ru-RU" sz="1600" b="1" dirty="0" smtClean="0"/>
              <a:t>Арт. 173.31 </a:t>
            </a:r>
          </a:p>
          <a:p>
            <a:r>
              <a:rPr lang="ru-RU" sz="1600" dirty="0" smtClean="0"/>
              <a:t>Размеры с 122 по 140 см: </a:t>
            </a:r>
          </a:p>
          <a:p>
            <a:r>
              <a:rPr lang="ru-RU" sz="1600" dirty="0" smtClean="0"/>
              <a:t>Цена без скидки: 1180 рублей</a:t>
            </a:r>
          </a:p>
          <a:p>
            <a:r>
              <a:rPr lang="ru-RU" sz="1600" b="1" dirty="0" smtClean="0"/>
              <a:t>Цена со скидкой: 944 рубля</a:t>
            </a:r>
          </a:p>
          <a:p>
            <a:endParaRPr lang="ru-RU" sz="1600" dirty="0"/>
          </a:p>
          <a:p>
            <a:r>
              <a:rPr lang="ru-RU" sz="1600" dirty="0" smtClean="0"/>
              <a:t>Размеры с 146 по 164 см:</a:t>
            </a:r>
          </a:p>
          <a:p>
            <a:r>
              <a:rPr lang="ru-RU" sz="1600" dirty="0" smtClean="0"/>
              <a:t>Цена без скидки: 1380 рублей</a:t>
            </a:r>
          </a:p>
          <a:p>
            <a:r>
              <a:rPr lang="ru-RU" sz="1600" b="1" dirty="0" smtClean="0"/>
              <a:t>Цена со скидкой: 1104 рубля</a:t>
            </a:r>
          </a:p>
          <a:p>
            <a:endParaRPr lang="ru-RU" sz="1600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8923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758233"/>
            <a:ext cx="3562276" cy="50548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СОРОЧКА С КОРОТКИМ </a:t>
            </a:r>
            <a:br>
              <a:rPr lang="ru-RU" dirty="0" smtClean="0"/>
            </a:br>
            <a:r>
              <a:rPr lang="ru-RU" dirty="0" smtClean="0"/>
              <a:t>РУКАВОМ</a:t>
            </a:r>
            <a:r>
              <a:rPr lang="ru-RU" dirty="0"/>
              <a:t> </a:t>
            </a:r>
            <a:r>
              <a:rPr lang="ru-RU" dirty="0" smtClean="0"/>
              <a:t>ГОЛУБАЯ </a:t>
            </a:r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0115" y="29558"/>
            <a:ext cx="4550720" cy="679888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50716"/>
            <a:ext cx="3008313" cy="4635700"/>
          </a:xfrm>
        </p:spPr>
        <p:txBody>
          <a:bodyPr>
            <a:noAutofit/>
          </a:bodyPr>
          <a:lstStyle/>
          <a:p>
            <a:r>
              <a:rPr lang="ru-RU" sz="1800" b="1" i="1" dirty="0" smtClean="0"/>
              <a:t>СОСТАВ</a:t>
            </a:r>
            <a:r>
              <a:rPr lang="ru-RU" sz="1800" i="1" dirty="0" smtClean="0"/>
              <a:t>: 52</a:t>
            </a:r>
            <a:r>
              <a:rPr lang="en-US" sz="1800" i="1" dirty="0" smtClean="0"/>
              <a:t>% </a:t>
            </a:r>
            <a:r>
              <a:rPr lang="ru-RU" sz="1800" i="1" dirty="0" smtClean="0"/>
              <a:t>хлопок, 48</a:t>
            </a:r>
            <a:r>
              <a:rPr lang="en-US" sz="1800" i="1" dirty="0" smtClean="0"/>
              <a:t>%</a:t>
            </a:r>
            <a:r>
              <a:rPr lang="ru-RU" sz="1800" i="1" dirty="0" smtClean="0"/>
              <a:t> полиэстер</a:t>
            </a:r>
            <a:r>
              <a:rPr lang="en-US" sz="1800" i="1" dirty="0" smtClean="0"/>
              <a:t> </a:t>
            </a:r>
            <a:endParaRPr lang="ru-RU" sz="1800" i="1" dirty="0" smtClean="0"/>
          </a:p>
          <a:p>
            <a:endParaRPr lang="ru-RU" sz="1500" b="1" dirty="0" smtClean="0"/>
          </a:p>
          <a:p>
            <a:r>
              <a:rPr lang="ru-RU" sz="1600" b="1" dirty="0" smtClean="0"/>
              <a:t>Арт. 173.1.31 </a:t>
            </a:r>
          </a:p>
          <a:p>
            <a:r>
              <a:rPr lang="ru-RU" sz="1600" dirty="0" smtClean="0"/>
              <a:t>Размеры с 122 по 140 см: </a:t>
            </a:r>
          </a:p>
          <a:p>
            <a:r>
              <a:rPr lang="ru-RU" sz="1600" dirty="0" smtClean="0"/>
              <a:t>Цена без скидки: 1180 рублей</a:t>
            </a:r>
          </a:p>
          <a:p>
            <a:r>
              <a:rPr lang="ru-RU" sz="1600" b="1" dirty="0" smtClean="0"/>
              <a:t>Цена со скидкой: 944 рубля</a:t>
            </a:r>
          </a:p>
          <a:p>
            <a:endParaRPr lang="ru-RU" sz="1600" dirty="0"/>
          </a:p>
          <a:p>
            <a:r>
              <a:rPr lang="ru-RU" sz="1600" dirty="0" smtClean="0"/>
              <a:t>Размеры с 146 по 164 см:</a:t>
            </a:r>
          </a:p>
          <a:p>
            <a:r>
              <a:rPr lang="ru-RU" sz="1600" dirty="0" smtClean="0"/>
              <a:t>Цена без скидки: 1380 рублей</a:t>
            </a:r>
          </a:p>
          <a:p>
            <a:r>
              <a:rPr lang="ru-RU" sz="1600" b="1" dirty="0" smtClean="0"/>
              <a:t>Цена со скидкой: 1104 рубля</a:t>
            </a:r>
          </a:p>
          <a:p>
            <a:endParaRPr lang="ru-RU" sz="1600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3270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ДЕВОЧКИ 1 – 4 класс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Рост 122 – 140 см</a:t>
            </a:r>
          </a:p>
        </p:txBody>
      </p:sp>
    </p:spTree>
    <p:extLst>
      <p:ext uri="{BB962C8B-B14F-4D97-AF65-F5344CB8AC3E}">
        <p14:creationId xmlns:p14="http://schemas.microsoft.com/office/powerpoint/2010/main" xmlns="" val="364998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758233"/>
            <a:ext cx="3562276" cy="50548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САРАФАН С КРУЖЕВНЫМ ДЕКОРОМ И БАНТОМ ЧЕРНЫЙ</a:t>
            </a:r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543" t="430" r="1"/>
          <a:stretch/>
        </p:blipFill>
        <p:spPr>
          <a:xfrm>
            <a:off x="3587513" y="29558"/>
            <a:ext cx="4833659" cy="682844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50716"/>
            <a:ext cx="3008313" cy="4635700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Ткань верха: </a:t>
            </a:r>
            <a:r>
              <a:rPr lang="ru-RU" sz="1800" i="1" dirty="0" smtClean="0"/>
              <a:t>21</a:t>
            </a:r>
            <a:r>
              <a:rPr lang="en-US" sz="1800" i="1" dirty="0" smtClean="0"/>
              <a:t>% </a:t>
            </a:r>
            <a:r>
              <a:rPr lang="ru-RU" sz="1800" i="1" dirty="0" smtClean="0"/>
              <a:t>вискоза, 75</a:t>
            </a:r>
            <a:r>
              <a:rPr lang="en-US" sz="1800" i="1" dirty="0" smtClean="0"/>
              <a:t>% </a:t>
            </a:r>
            <a:r>
              <a:rPr lang="ru-RU" sz="1800" i="1" dirty="0" smtClean="0"/>
              <a:t>полиэстер, 4</a:t>
            </a:r>
            <a:r>
              <a:rPr lang="en-US" sz="1800" i="1" dirty="0" smtClean="0"/>
              <a:t>% </a:t>
            </a:r>
            <a:r>
              <a:rPr lang="ru-RU" sz="1800" i="1" dirty="0" err="1" smtClean="0"/>
              <a:t>эластан</a:t>
            </a:r>
            <a:r>
              <a:rPr lang="ru-RU" sz="1800" i="1" dirty="0" smtClean="0"/>
              <a:t> </a:t>
            </a:r>
          </a:p>
          <a:p>
            <a:r>
              <a:rPr lang="ru-RU" sz="1800" b="1" dirty="0" smtClean="0"/>
              <a:t>Подкладка: </a:t>
            </a:r>
            <a:r>
              <a:rPr lang="ru-RU" sz="1800" i="1" dirty="0" smtClean="0"/>
              <a:t>100</a:t>
            </a:r>
            <a:r>
              <a:rPr lang="en-US" sz="1800" i="1" dirty="0" smtClean="0"/>
              <a:t>% </a:t>
            </a:r>
            <a:r>
              <a:rPr lang="ru-RU" sz="1800" i="1" dirty="0" smtClean="0"/>
              <a:t>вискоза</a:t>
            </a:r>
          </a:p>
          <a:p>
            <a:endParaRPr lang="ru-RU" sz="1500" b="1" dirty="0" smtClean="0"/>
          </a:p>
          <a:p>
            <a:r>
              <a:rPr lang="ru-RU" sz="1600" b="1" dirty="0" smtClean="0"/>
              <a:t>Арт. 166.1.31 </a:t>
            </a:r>
          </a:p>
          <a:p>
            <a:r>
              <a:rPr lang="ru-RU" sz="1600" dirty="0" smtClean="0"/>
              <a:t>Размеры с 122 по 140 см: </a:t>
            </a:r>
          </a:p>
          <a:p>
            <a:r>
              <a:rPr lang="ru-RU" sz="1600" dirty="0" smtClean="0"/>
              <a:t>Цена без скидки: 2800 рублей</a:t>
            </a:r>
          </a:p>
          <a:p>
            <a:r>
              <a:rPr lang="ru-RU" sz="1600" b="1" dirty="0" smtClean="0"/>
              <a:t>Цена со скидкой: 2240 рублей</a:t>
            </a:r>
          </a:p>
          <a:p>
            <a:endParaRPr lang="ru-RU" sz="1600" dirty="0"/>
          </a:p>
          <a:p>
            <a:endParaRPr lang="ru-RU" sz="1600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5294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ДЕВОЧКИ 1 – 8 класс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Рост 122 – 164 см</a:t>
            </a:r>
          </a:p>
        </p:txBody>
      </p:sp>
    </p:spTree>
    <p:extLst>
      <p:ext uri="{BB962C8B-B14F-4D97-AF65-F5344CB8AC3E}">
        <p14:creationId xmlns:p14="http://schemas.microsoft.com/office/powerpoint/2010/main" xmlns="" val="344861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Снимок экрана 13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28" t="-3377" b="410"/>
          <a:stretch/>
        </p:blipFill>
        <p:spPr>
          <a:xfrm>
            <a:off x="579494" y="221922"/>
            <a:ext cx="3916305" cy="6263126"/>
          </a:xfrm>
        </p:spPr>
      </p:pic>
      <p:pic>
        <p:nvPicPr>
          <p:cNvPr id="6" name="Содержимое 5" descr="Снимок экрана 12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2" t="-1661" b="989"/>
          <a:stretch/>
        </p:blipFill>
        <p:spPr>
          <a:xfrm>
            <a:off x="4734598" y="89534"/>
            <a:ext cx="4409402" cy="6654424"/>
          </a:xfrm>
        </p:spPr>
      </p:pic>
    </p:spTree>
    <p:extLst>
      <p:ext uri="{BB962C8B-B14F-4D97-AF65-F5344CB8AC3E}">
        <p14:creationId xmlns:p14="http://schemas.microsoft.com/office/powerpoint/2010/main" xmlns="" val="571263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758233"/>
            <a:ext cx="3562276" cy="505489"/>
          </a:xfrm>
        </p:spPr>
        <p:txBody>
          <a:bodyPr>
            <a:normAutofit/>
          </a:bodyPr>
          <a:lstStyle/>
          <a:p>
            <a:r>
              <a:rPr lang="ru-RU" dirty="0" smtClean="0"/>
              <a:t>ЮБКА ПЛИССЕ ЧЕРНАЯ</a:t>
            </a:r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43" b="2257"/>
          <a:stretch/>
        </p:blipFill>
        <p:spPr>
          <a:xfrm>
            <a:off x="3920840" y="1"/>
            <a:ext cx="4878188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50716"/>
            <a:ext cx="3008313" cy="4635700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Ткань верха: </a:t>
            </a:r>
            <a:r>
              <a:rPr lang="ru-RU" sz="1800" i="1" dirty="0" smtClean="0"/>
              <a:t>21</a:t>
            </a:r>
            <a:r>
              <a:rPr lang="en-US" sz="1800" i="1" dirty="0" smtClean="0"/>
              <a:t>% </a:t>
            </a:r>
            <a:r>
              <a:rPr lang="ru-RU" sz="1800" i="1" dirty="0" smtClean="0"/>
              <a:t>вискоза, 75</a:t>
            </a:r>
            <a:r>
              <a:rPr lang="en-US" sz="1800" i="1" dirty="0" smtClean="0"/>
              <a:t>% </a:t>
            </a:r>
            <a:r>
              <a:rPr lang="ru-RU" sz="1800" i="1" dirty="0" smtClean="0"/>
              <a:t>полиэстер, 4</a:t>
            </a:r>
            <a:r>
              <a:rPr lang="en-US" sz="1800" i="1" dirty="0" smtClean="0"/>
              <a:t>% </a:t>
            </a:r>
            <a:r>
              <a:rPr lang="ru-RU" sz="1800" i="1" dirty="0" err="1" smtClean="0"/>
              <a:t>эластан</a:t>
            </a:r>
            <a:r>
              <a:rPr lang="ru-RU" sz="1800" i="1" dirty="0" smtClean="0"/>
              <a:t> </a:t>
            </a:r>
          </a:p>
          <a:p>
            <a:r>
              <a:rPr lang="ru-RU" sz="1800" b="1" dirty="0" smtClean="0"/>
              <a:t>Подкладка: </a:t>
            </a:r>
            <a:r>
              <a:rPr lang="ru-RU" sz="1800" i="1" dirty="0" smtClean="0"/>
              <a:t>100</a:t>
            </a:r>
            <a:r>
              <a:rPr lang="en-US" sz="1800" i="1" dirty="0" smtClean="0"/>
              <a:t>% </a:t>
            </a:r>
            <a:r>
              <a:rPr lang="ru-RU" sz="1800" i="1" dirty="0" smtClean="0"/>
              <a:t>вискоза</a:t>
            </a:r>
          </a:p>
          <a:p>
            <a:endParaRPr lang="ru-RU" sz="1500" b="1" dirty="0" smtClean="0"/>
          </a:p>
          <a:p>
            <a:r>
              <a:rPr lang="ru-RU" sz="1600" b="1" dirty="0" smtClean="0"/>
              <a:t>Арт. 155.2.31 </a:t>
            </a:r>
          </a:p>
          <a:p>
            <a:r>
              <a:rPr lang="ru-RU" sz="1600" dirty="0" smtClean="0"/>
              <a:t>Размеры с 122 по 140 см: </a:t>
            </a:r>
          </a:p>
          <a:p>
            <a:r>
              <a:rPr lang="ru-RU" sz="1600" dirty="0" smtClean="0"/>
              <a:t>Цена без скидки: 2600 рублей</a:t>
            </a:r>
          </a:p>
          <a:p>
            <a:r>
              <a:rPr lang="ru-RU" sz="1600" b="1" dirty="0" smtClean="0"/>
              <a:t>Цена со скидкой: 2080 рублей</a:t>
            </a:r>
          </a:p>
          <a:p>
            <a:endParaRPr lang="ru-RU" sz="1600" dirty="0"/>
          </a:p>
          <a:p>
            <a:r>
              <a:rPr lang="ru-RU" sz="1600" dirty="0" smtClean="0"/>
              <a:t>Размеры с 146 по 164 см:</a:t>
            </a:r>
          </a:p>
          <a:p>
            <a:r>
              <a:rPr lang="ru-RU" sz="1600" dirty="0" smtClean="0"/>
              <a:t>Цена без скидки: 2900 рублей</a:t>
            </a:r>
          </a:p>
          <a:p>
            <a:r>
              <a:rPr lang="ru-RU" sz="1600" b="1" dirty="0" smtClean="0"/>
              <a:t>Цена со скидкой: 2320 рублей</a:t>
            </a:r>
          </a:p>
          <a:p>
            <a:endParaRPr lang="ru-RU" sz="1600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9581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758233"/>
            <a:ext cx="3562276" cy="50548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ЖИЛЕТ КЛАССИЧЕСКИЙ, ЧЕРНЫЙ</a:t>
            </a:r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" b="12"/>
          <a:stretch/>
        </p:blipFill>
        <p:spPr>
          <a:xfrm>
            <a:off x="4005263" y="30163"/>
            <a:ext cx="4552950" cy="682783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50716"/>
            <a:ext cx="3008313" cy="4635700"/>
          </a:xfrm>
        </p:spPr>
        <p:txBody>
          <a:bodyPr>
            <a:noAutofit/>
          </a:bodyPr>
          <a:lstStyle/>
          <a:p>
            <a:r>
              <a:rPr lang="ru-RU" sz="1800" b="1" dirty="0"/>
              <a:t>Ткань верха: </a:t>
            </a:r>
            <a:r>
              <a:rPr lang="ru-RU" sz="1800" i="1" dirty="0"/>
              <a:t>21</a:t>
            </a:r>
            <a:r>
              <a:rPr lang="en-US" sz="1800" i="1" dirty="0"/>
              <a:t>% </a:t>
            </a:r>
            <a:r>
              <a:rPr lang="ru-RU" sz="1800" i="1" dirty="0"/>
              <a:t>вискоза, 75</a:t>
            </a:r>
            <a:r>
              <a:rPr lang="en-US" sz="1800" i="1" dirty="0"/>
              <a:t>% </a:t>
            </a:r>
            <a:r>
              <a:rPr lang="ru-RU" sz="1800" i="1" dirty="0"/>
              <a:t>полиэстер, 4</a:t>
            </a:r>
            <a:r>
              <a:rPr lang="en-US" sz="1800" i="1" dirty="0"/>
              <a:t>% </a:t>
            </a:r>
            <a:r>
              <a:rPr lang="ru-RU" sz="1800" i="1" dirty="0" err="1"/>
              <a:t>эластан</a:t>
            </a:r>
            <a:r>
              <a:rPr lang="ru-RU" sz="1800" i="1" dirty="0"/>
              <a:t> </a:t>
            </a:r>
          </a:p>
          <a:p>
            <a:r>
              <a:rPr lang="ru-RU" sz="1800" b="1" dirty="0"/>
              <a:t>Подкладка: </a:t>
            </a:r>
            <a:r>
              <a:rPr lang="ru-RU" sz="1800" i="1" dirty="0"/>
              <a:t>100</a:t>
            </a:r>
            <a:r>
              <a:rPr lang="en-US" sz="1800" i="1" dirty="0"/>
              <a:t>% </a:t>
            </a:r>
            <a:r>
              <a:rPr lang="ru-RU" sz="1800" i="1" dirty="0" smtClean="0"/>
              <a:t>хлопок</a:t>
            </a:r>
            <a:endParaRPr lang="ru-RU" sz="1800" i="1" dirty="0"/>
          </a:p>
          <a:p>
            <a:endParaRPr lang="ru-RU" sz="1500" b="1" dirty="0" smtClean="0"/>
          </a:p>
          <a:p>
            <a:r>
              <a:rPr lang="ru-RU" sz="1600" b="1" dirty="0" smtClean="0"/>
              <a:t>Арт. 159.1.31 </a:t>
            </a:r>
          </a:p>
          <a:p>
            <a:r>
              <a:rPr lang="ru-RU" sz="1600" dirty="0" smtClean="0"/>
              <a:t>Размеры с 122 по 140 см: </a:t>
            </a:r>
          </a:p>
          <a:p>
            <a:r>
              <a:rPr lang="ru-RU" sz="1600" dirty="0" smtClean="0"/>
              <a:t>Цена без скидки: 1980 рублей</a:t>
            </a:r>
          </a:p>
          <a:p>
            <a:r>
              <a:rPr lang="ru-RU" sz="1600" b="1" dirty="0" smtClean="0"/>
              <a:t>Цена со скидкой: 1584 рубля</a:t>
            </a:r>
          </a:p>
          <a:p>
            <a:endParaRPr lang="ru-RU" sz="1600" dirty="0"/>
          </a:p>
          <a:p>
            <a:r>
              <a:rPr lang="ru-RU" sz="1600" dirty="0" smtClean="0"/>
              <a:t>Размеры с 146 по 164 см:</a:t>
            </a:r>
          </a:p>
          <a:p>
            <a:r>
              <a:rPr lang="ru-RU" sz="1600" dirty="0" smtClean="0"/>
              <a:t>Цена без скидки: 2200 рублей</a:t>
            </a:r>
          </a:p>
          <a:p>
            <a:r>
              <a:rPr lang="ru-RU" sz="1600" b="1" dirty="0" smtClean="0"/>
              <a:t>Цена со скидкой: 1760 рублей</a:t>
            </a:r>
          </a:p>
          <a:p>
            <a:endParaRPr lang="ru-RU" sz="1600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06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758233"/>
            <a:ext cx="3562276" cy="505489"/>
          </a:xfrm>
        </p:spPr>
        <p:txBody>
          <a:bodyPr>
            <a:normAutofit/>
          </a:bodyPr>
          <a:lstStyle/>
          <a:p>
            <a:r>
              <a:rPr lang="ru-RU" dirty="0" smtClean="0"/>
              <a:t>ЮБКА В СКЛАДКУ, ЧЕРНАЯ</a:t>
            </a:r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6361" y="30163"/>
            <a:ext cx="4550753" cy="682783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50716"/>
            <a:ext cx="3008313" cy="4635700"/>
          </a:xfrm>
        </p:spPr>
        <p:txBody>
          <a:bodyPr>
            <a:noAutofit/>
          </a:bodyPr>
          <a:lstStyle/>
          <a:p>
            <a:r>
              <a:rPr lang="ru-RU" sz="1800" b="1" dirty="0"/>
              <a:t>Ткань верха: </a:t>
            </a:r>
            <a:r>
              <a:rPr lang="ru-RU" sz="1800" i="1" dirty="0"/>
              <a:t>21</a:t>
            </a:r>
            <a:r>
              <a:rPr lang="en-US" sz="1800" i="1" dirty="0"/>
              <a:t>% </a:t>
            </a:r>
            <a:r>
              <a:rPr lang="ru-RU" sz="1800" i="1" dirty="0"/>
              <a:t>вискоза, 75</a:t>
            </a:r>
            <a:r>
              <a:rPr lang="en-US" sz="1800" i="1" dirty="0"/>
              <a:t>% </a:t>
            </a:r>
            <a:r>
              <a:rPr lang="ru-RU" sz="1800" i="1" dirty="0"/>
              <a:t>полиэстер, 4</a:t>
            </a:r>
            <a:r>
              <a:rPr lang="en-US" sz="1800" i="1" dirty="0"/>
              <a:t>% </a:t>
            </a:r>
            <a:r>
              <a:rPr lang="ru-RU" sz="1800" i="1" dirty="0" err="1"/>
              <a:t>эластан</a:t>
            </a:r>
            <a:r>
              <a:rPr lang="ru-RU" sz="1800" i="1" dirty="0"/>
              <a:t> </a:t>
            </a:r>
          </a:p>
          <a:p>
            <a:r>
              <a:rPr lang="ru-RU" sz="1800" b="1" dirty="0"/>
              <a:t>Подкладка: </a:t>
            </a:r>
            <a:r>
              <a:rPr lang="ru-RU" sz="1800" i="1" dirty="0"/>
              <a:t>100</a:t>
            </a:r>
            <a:r>
              <a:rPr lang="en-US" sz="1800" i="1" dirty="0"/>
              <a:t>% </a:t>
            </a:r>
            <a:r>
              <a:rPr lang="ru-RU" sz="1800" i="1" dirty="0" smtClean="0"/>
              <a:t>хлопок</a:t>
            </a:r>
            <a:endParaRPr lang="ru-RU" sz="1800" i="1" dirty="0"/>
          </a:p>
          <a:p>
            <a:endParaRPr lang="ru-RU" sz="1800" i="1" dirty="0" smtClean="0"/>
          </a:p>
          <a:p>
            <a:endParaRPr lang="ru-RU" sz="1500" b="1" dirty="0" smtClean="0"/>
          </a:p>
          <a:p>
            <a:r>
              <a:rPr lang="ru-RU" sz="1600" b="1" dirty="0" smtClean="0"/>
              <a:t>Арт. 82.2.31 </a:t>
            </a:r>
          </a:p>
          <a:p>
            <a:endParaRPr lang="ru-RU" sz="1600" dirty="0"/>
          </a:p>
          <a:p>
            <a:r>
              <a:rPr lang="ru-RU" sz="1600" dirty="0" smtClean="0"/>
              <a:t>Размеры с 152 по 164 см:</a:t>
            </a:r>
          </a:p>
          <a:p>
            <a:r>
              <a:rPr lang="ru-RU" sz="1600" dirty="0" smtClean="0"/>
              <a:t>Цена без скидки: 2400 рублей</a:t>
            </a:r>
          </a:p>
          <a:p>
            <a:r>
              <a:rPr lang="ru-RU" sz="1600" b="1" dirty="0" smtClean="0"/>
              <a:t>Цена со скидкой: 1920 рублей</a:t>
            </a:r>
          </a:p>
          <a:p>
            <a:endParaRPr lang="ru-RU" sz="1600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5931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51348"/>
            <a:ext cx="8229600" cy="662366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Финалист конкурса при </a:t>
            </a:r>
            <a:br>
              <a:rPr lang="ru-RU" sz="2400" b="1" dirty="0" smtClean="0"/>
            </a:br>
            <a:r>
              <a:rPr lang="ru-RU" sz="2400" b="1" dirty="0" smtClean="0"/>
              <a:t>Министерстве</a:t>
            </a:r>
            <a:r>
              <a:rPr lang="en-US" sz="2400" b="1" dirty="0" smtClean="0"/>
              <a:t> </a:t>
            </a:r>
            <a:r>
              <a:rPr lang="ru-RU" sz="2400" b="1" dirty="0" smtClean="0"/>
              <a:t>промышленности и торговли РФ </a:t>
            </a:r>
            <a:endParaRPr lang="ru-RU" sz="2400" b="1" dirty="0"/>
          </a:p>
        </p:txBody>
      </p:sp>
      <p:pic>
        <p:nvPicPr>
          <p:cNvPr id="4" name="Содержимое 3" descr="Снимок экрана 8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6" t="1994" b="867"/>
          <a:stretch/>
        </p:blipFill>
        <p:spPr>
          <a:xfrm>
            <a:off x="604154" y="937004"/>
            <a:ext cx="8082646" cy="5920996"/>
          </a:xfrm>
        </p:spPr>
      </p:pic>
    </p:spTree>
    <p:extLst>
      <p:ext uri="{BB962C8B-B14F-4D97-AF65-F5344CB8AC3E}">
        <p14:creationId xmlns:p14="http://schemas.microsoft.com/office/powerpoint/2010/main" xmlns="" val="356629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758233"/>
            <a:ext cx="3562276" cy="50548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ЖИЛЕТ КЛАССИЧЕСКИЙ, ЧЕРНЫЙ</a:t>
            </a:r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62" t="257" r="24304" b="40309"/>
          <a:stretch/>
        </p:blipFill>
        <p:spPr>
          <a:xfrm>
            <a:off x="4006334" y="29558"/>
            <a:ext cx="4551156" cy="682844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50716"/>
            <a:ext cx="3008313" cy="4635700"/>
          </a:xfrm>
        </p:spPr>
        <p:txBody>
          <a:bodyPr>
            <a:noAutofit/>
          </a:bodyPr>
          <a:lstStyle/>
          <a:p>
            <a:r>
              <a:rPr lang="ru-RU" sz="1800" b="1" dirty="0"/>
              <a:t>Ткань верха: </a:t>
            </a:r>
            <a:r>
              <a:rPr lang="ru-RU" sz="1800" i="1" dirty="0"/>
              <a:t>21</a:t>
            </a:r>
            <a:r>
              <a:rPr lang="en-US" sz="1800" i="1" dirty="0"/>
              <a:t>% </a:t>
            </a:r>
            <a:r>
              <a:rPr lang="ru-RU" sz="1800" i="1" dirty="0"/>
              <a:t>вискоза, 75</a:t>
            </a:r>
            <a:r>
              <a:rPr lang="en-US" sz="1800" i="1" dirty="0"/>
              <a:t>% </a:t>
            </a:r>
            <a:r>
              <a:rPr lang="ru-RU" sz="1800" i="1" dirty="0"/>
              <a:t>полиэстер, 4</a:t>
            </a:r>
            <a:r>
              <a:rPr lang="en-US" sz="1800" i="1" dirty="0"/>
              <a:t>% </a:t>
            </a:r>
            <a:r>
              <a:rPr lang="ru-RU" sz="1800" i="1" dirty="0" err="1"/>
              <a:t>эластан</a:t>
            </a:r>
            <a:r>
              <a:rPr lang="ru-RU" sz="1800" i="1" dirty="0"/>
              <a:t> </a:t>
            </a:r>
          </a:p>
          <a:p>
            <a:r>
              <a:rPr lang="ru-RU" sz="1800" b="1" dirty="0"/>
              <a:t>Подкладка: </a:t>
            </a:r>
            <a:r>
              <a:rPr lang="ru-RU" sz="1800" i="1" dirty="0"/>
              <a:t>100</a:t>
            </a:r>
            <a:r>
              <a:rPr lang="en-US" sz="1800" i="1" dirty="0"/>
              <a:t>% </a:t>
            </a:r>
            <a:r>
              <a:rPr lang="ru-RU" sz="1800" i="1" dirty="0"/>
              <a:t>хлопок</a:t>
            </a:r>
          </a:p>
          <a:p>
            <a:endParaRPr lang="ru-RU" sz="1500" b="1" dirty="0" smtClean="0"/>
          </a:p>
          <a:p>
            <a:r>
              <a:rPr lang="ru-RU" sz="1600" b="1" dirty="0" smtClean="0"/>
              <a:t>Арт. 163.1.31 </a:t>
            </a:r>
          </a:p>
          <a:p>
            <a:endParaRPr lang="ru-RU" sz="1600" dirty="0" smtClean="0"/>
          </a:p>
          <a:p>
            <a:r>
              <a:rPr lang="ru-RU" sz="1600" dirty="0" smtClean="0"/>
              <a:t>Размеры с 146 по 164 см:</a:t>
            </a:r>
          </a:p>
          <a:p>
            <a:r>
              <a:rPr lang="ru-RU" sz="1600" dirty="0" smtClean="0"/>
              <a:t>Цена без скидки: 4360 рублей</a:t>
            </a:r>
          </a:p>
          <a:p>
            <a:r>
              <a:rPr lang="ru-RU" sz="1600" b="1" dirty="0" smtClean="0"/>
              <a:t>Цена со скидкой: 3488 рублей</a:t>
            </a:r>
          </a:p>
          <a:p>
            <a:endParaRPr lang="ru-RU" sz="1600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0503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СТОИМОСТЬ КОМПЛЕКТА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ЮБКА + ЖИЛЕТ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РАЗМЕРЫ 122 – 140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без скидки: 4580 рублей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</a:t>
            </a:r>
            <a:r>
              <a:rPr lang="ru-RU" b="1" dirty="0"/>
              <a:t>С</a:t>
            </a:r>
            <a:r>
              <a:rPr lang="ru-RU" b="1" dirty="0" smtClean="0"/>
              <a:t>кидка 20</a:t>
            </a:r>
            <a:r>
              <a:rPr lang="en-US" b="1" dirty="0" smtClean="0"/>
              <a:t>%</a:t>
            </a:r>
            <a:r>
              <a:rPr lang="ru-RU" b="1" dirty="0" smtClean="0"/>
              <a:t>: 3664 рубля </a:t>
            </a:r>
          </a:p>
          <a:p>
            <a:pPr marL="0" indent="0">
              <a:buNone/>
            </a:pPr>
            <a:endParaRPr lang="ru-RU" b="1" dirty="0"/>
          </a:p>
          <a:p>
            <a:r>
              <a:rPr lang="ru-RU" b="1" dirty="0" smtClean="0"/>
              <a:t> </a:t>
            </a:r>
            <a:r>
              <a:rPr lang="ru-RU" dirty="0" smtClean="0"/>
              <a:t>РАЗМЕРЫ 146 – 164:</a:t>
            </a:r>
          </a:p>
          <a:p>
            <a:pPr marL="0" indent="0">
              <a:buNone/>
            </a:pPr>
            <a:r>
              <a:rPr lang="ru-RU" b="1" dirty="0" smtClean="0"/>
              <a:t>      </a:t>
            </a:r>
            <a:r>
              <a:rPr lang="ru-RU" dirty="0" smtClean="0"/>
              <a:t>Без скидки:  5100 рублей</a:t>
            </a:r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</a:t>
            </a:r>
            <a:r>
              <a:rPr lang="ru-RU" b="1" dirty="0"/>
              <a:t>С</a:t>
            </a:r>
            <a:r>
              <a:rPr lang="ru-RU" b="1" dirty="0" smtClean="0"/>
              <a:t>кидка 20</a:t>
            </a:r>
            <a:r>
              <a:rPr lang="en-US" b="1" dirty="0" smtClean="0"/>
              <a:t>%</a:t>
            </a:r>
            <a:r>
              <a:rPr lang="ru-RU" b="1" dirty="0" smtClean="0"/>
              <a:t>: 4080 рубля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ЮБКА + ЖАКЕТ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 smtClean="0"/>
          </a:p>
          <a:p>
            <a:pPr marL="0" indent="0">
              <a:buNone/>
            </a:pPr>
            <a:endParaRPr lang="ru-RU" b="1" dirty="0" smtClean="0"/>
          </a:p>
          <a:p>
            <a:r>
              <a:rPr lang="ru-RU" b="1" dirty="0" smtClean="0"/>
              <a:t> </a:t>
            </a:r>
            <a:r>
              <a:rPr lang="ru-RU" dirty="0" smtClean="0"/>
              <a:t>РАЗМЕРЫ 146 – 164:</a:t>
            </a:r>
          </a:p>
          <a:p>
            <a:pPr marL="0" indent="0">
              <a:buNone/>
            </a:pPr>
            <a:r>
              <a:rPr lang="ru-RU" b="1" dirty="0" smtClean="0"/>
              <a:t>      </a:t>
            </a:r>
            <a:r>
              <a:rPr lang="ru-RU" dirty="0" smtClean="0"/>
              <a:t>Без скидки:  7260 рублей</a:t>
            </a:r>
          </a:p>
          <a:p>
            <a:pPr marL="0" indent="0">
              <a:buNone/>
            </a:pPr>
            <a:r>
              <a:rPr lang="ru-RU" b="1" dirty="0" smtClean="0"/>
              <a:t>      Скидка 20</a:t>
            </a:r>
            <a:r>
              <a:rPr lang="en-US" b="1" dirty="0" smtClean="0"/>
              <a:t>%</a:t>
            </a:r>
            <a:r>
              <a:rPr lang="ru-RU" b="1" dirty="0" smtClean="0"/>
              <a:t>: 5808 рублей 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4995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758233"/>
            <a:ext cx="3562276" cy="50548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БЛУЗКА С ДЕКОРАТИВНЫМ ВОРОТНИКОМ</a:t>
            </a:r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97" t="4534" r="19262" b="23722"/>
          <a:stretch/>
        </p:blipFill>
        <p:spPr>
          <a:xfrm>
            <a:off x="4019476" y="29558"/>
            <a:ext cx="4760962" cy="682844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50716"/>
            <a:ext cx="3008313" cy="4635700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СОСТАВ: </a:t>
            </a:r>
            <a:r>
              <a:rPr lang="ru-RU" sz="1800" i="1" dirty="0" smtClean="0"/>
              <a:t>100</a:t>
            </a:r>
            <a:r>
              <a:rPr lang="en-US" sz="1800" i="1" dirty="0" smtClean="0"/>
              <a:t>% </a:t>
            </a:r>
            <a:r>
              <a:rPr lang="ru-RU" sz="1800" i="1" dirty="0" smtClean="0"/>
              <a:t>ХЛОПОК</a:t>
            </a:r>
          </a:p>
          <a:p>
            <a:endParaRPr lang="ru-RU" sz="1500" b="1" dirty="0" smtClean="0"/>
          </a:p>
          <a:p>
            <a:r>
              <a:rPr lang="ru-RU" sz="1600" b="1" dirty="0" smtClean="0"/>
              <a:t>Арт. 201.31 </a:t>
            </a:r>
          </a:p>
          <a:p>
            <a:endParaRPr lang="ru-RU" sz="1600" dirty="0" smtClean="0"/>
          </a:p>
          <a:p>
            <a:r>
              <a:rPr lang="ru-RU" sz="1600" dirty="0" smtClean="0"/>
              <a:t>Размеры с 122 по 140 см:</a:t>
            </a:r>
          </a:p>
          <a:p>
            <a:r>
              <a:rPr lang="ru-RU" sz="1600" dirty="0" smtClean="0"/>
              <a:t>Цена без скидки: 1560 рублей</a:t>
            </a:r>
          </a:p>
          <a:p>
            <a:r>
              <a:rPr lang="ru-RU" sz="1600" b="1" dirty="0" smtClean="0"/>
              <a:t>Цена со скидкой: 1248 рублей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r>
              <a:rPr lang="ru-RU" sz="1600" dirty="0" smtClean="0"/>
              <a:t>Размеры с 146 по 164 см:</a:t>
            </a:r>
          </a:p>
          <a:p>
            <a:r>
              <a:rPr lang="ru-RU" sz="1600" dirty="0" smtClean="0"/>
              <a:t>Цена без скидки: 1640 рублей</a:t>
            </a:r>
          </a:p>
          <a:p>
            <a:r>
              <a:rPr lang="ru-RU" sz="1600" b="1" dirty="0" smtClean="0"/>
              <a:t>Цена со скидкой: 1312 рублей</a:t>
            </a:r>
          </a:p>
          <a:p>
            <a:endParaRPr lang="ru-RU" sz="1600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6093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758233"/>
            <a:ext cx="3562276" cy="50548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БЛУЗКА С ДЕКОРАТИВНЫМ ВОРОТНИКОМ РОЗОВАЯ</a:t>
            </a:r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46" t="5878" r="17493" b="22270"/>
          <a:stretch/>
        </p:blipFill>
        <p:spPr>
          <a:xfrm>
            <a:off x="3871520" y="29558"/>
            <a:ext cx="4791633" cy="682844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50716"/>
            <a:ext cx="3008313" cy="4635700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СОСТАВ: </a:t>
            </a:r>
            <a:r>
              <a:rPr lang="ru-RU" sz="1800" i="1" dirty="0" smtClean="0"/>
              <a:t>100</a:t>
            </a:r>
            <a:r>
              <a:rPr lang="en-US" sz="1800" i="1" dirty="0" smtClean="0"/>
              <a:t>% </a:t>
            </a:r>
            <a:r>
              <a:rPr lang="ru-RU" sz="1800" i="1" dirty="0" smtClean="0"/>
              <a:t>ХЛОПОК</a:t>
            </a:r>
          </a:p>
          <a:p>
            <a:endParaRPr lang="ru-RU" sz="1500" b="1" dirty="0" smtClean="0"/>
          </a:p>
          <a:p>
            <a:r>
              <a:rPr lang="ru-RU" sz="1600" b="1" dirty="0" smtClean="0"/>
              <a:t>Арт. 202.31 </a:t>
            </a:r>
          </a:p>
          <a:p>
            <a:endParaRPr lang="ru-RU" sz="1600" dirty="0" smtClean="0"/>
          </a:p>
          <a:p>
            <a:r>
              <a:rPr lang="ru-RU" sz="1600" dirty="0" smtClean="0"/>
              <a:t>Размеры с 122 по 140 см:</a:t>
            </a:r>
          </a:p>
          <a:p>
            <a:r>
              <a:rPr lang="ru-RU" sz="1600" dirty="0" smtClean="0"/>
              <a:t>Цена без скидки: 1560 рублей</a:t>
            </a:r>
          </a:p>
          <a:p>
            <a:r>
              <a:rPr lang="ru-RU" sz="1600" b="1" dirty="0" smtClean="0"/>
              <a:t>Цена со скидкой: 1248 рублей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r>
              <a:rPr lang="ru-RU" sz="1600" dirty="0" smtClean="0"/>
              <a:t>Размеры с 146 по 164 см:</a:t>
            </a:r>
          </a:p>
          <a:p>
            <a:r>
              <a:rPr lang="ru-RU" sz="1600" dirty="0" smtClean="0"/>
              <a:t>Цена без скидки: 1640 рублей</a:t>
            </a:r>
          </a:p>
          <a:p>
            <a:r>
              <a:rPr lang="ru-RU" sz="1600" b="1" dirty="0" smtClean="0"/>
              <a:t>Цена со скидкой: 1312 рублей</a:t>
            </a:r>
          </a:p>
          <a:p>
            <a:endParaRPr lang="ru-RU" sz="1600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5345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758233"/>
            <a:ext cx="3562276" cy="50548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БЛУЗКА ТРИКОТАЖНАЯ С АЖУРНЫМ ВОРОТНИКОМ</a:t>
            </a:r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96" t="6075" r="22785" b="37906"/>
          <a:stretch/>
        </p:blipFill>
        <p:spPr>
          <a:xfrm>
            <a:off x="4012205" y="60236"/>
            <a:ext cx="4510263" cy="676708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50716"/>
            <a:ext cx="3008313" cy="4635700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СОСТАВ: </a:t>
            </a:r>
            <a:r>
              <a:rPr lang="ru-RU" sz="1800" i="1" dirty="0" smtClean="0"/>
              <a:t>100</a:t>
            </a:r>
            <a:r>
              <a:rPr lang="en-US" sz="1800" i="1" dirty="0" smtClean="0"/>
              <a:t>% </a:t>
            </a:r>
            <a:r>
              <a:rPr lang="ru-RU" sz="1800" i="1" dirty="0" smtClean="0"/>
              <a:t>ХЛОПОК</a:t>
            </a:r>
          </a:p>
          <a:p>
            <a:endParaRPr lang="ru-RU" sz="1500" b="1" dirty="0" smtClean="0"/>
          </a:p>
          <a:p>
            <a:r>
              <a:rPr lang="ru-RU" sz="1600" b="1" dirty="0" smtClean="0"/>
              <a:t>Арт. 182.31 </a:t>
            </a:r>
          </a:p>
          <a:p>
            <a:endParaRPr lang="ru-RU" sz="1600" dirty="0" smtClean="0"/>
          </a:p>
          <a:p>
            <a:r>
              <a:rPr lang="ru-RU" sz="1600" dirty="0" smtClean="0"/>
              <a:t>Размеры с 122 по 140 см:</a:t>
            </a:r>
          </a:p>
          <a:p>
            <a:r>
              <a:rPr lang="ru-RU" sz="1600" dirty="0" smtClean="0"/>
              <a:t>Цена без скидки: 1100 рублей</a:t>
            </a:r>
          </a:p>
          <a:p>
            <a:r>
              <a:rPr lang="ru-RU" sz="1600" b="1" dirty="0" smtClean="0"/>
              <a:t>Цена со скидкой: 880 рублей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r>
              <a:rPr lang="ru-RU" sz="1600" dirty="0" smtClean="0"/>
              <a:t>Размеры с 146 по 164 см:</a:t>
            </a:r>
          </a:p>
          <a:p>
            <a:r>
              <a:rPr lang="ru-RU" sz="1600" dirty="0" smtClean="0"/>
              <a:t>Цена без скидки: 1180 рублей</a:t>
            </a:r>
          </a:p>
          <a:p>
            <a:r>
              <a:rPr lang="ru-RU" sz="1600" b="1" dirty="0" smtClean="0"/>
              <a:t>Цена со скидкой: 944 рубля</a:t>
            </a:r>
          </a:p>
          <a:p>
            <a:endParaRPr lang="ru-RU" sz="1600" b="1" dirty="0" smtClean="0"/>
          </a:p>
          <a:p>
            <a:endParaRPr lang="ru-RU" sz="1600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341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758233"/>
            <a:ext cx="3562276" cy="50548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БЛУЗКА ТРИКОТАЖНАЯ С КРУЖЕВНЫМ ДЕКОРОМ</a:t>
            </a:r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2205" y="31794"/>
            <a:ext cx="4510263" cy="682396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50716"/>
            <a:ext cx="3008313" cy="4635700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СОСТАВ: </a:t>
            </a:r>
            <a:r>
              <a:rPr lang="ru-RU" sz="1800" i="1" dirty="0" smtClean="0"/>
              <a:t>100</a:t>
            </a:r>
            <a:r>
              <a:rPr lang="en-US" sz="1800" i="1" dirty="0" smtClean="0"/>
              <a:t>% </a:t>
            </a:r>
            <a:r>
              <a:rPr lang="ru-RU" sz="1800" i="1" dirty="0" smtClean="0"/>
              <a:t>ХЛОПОК</a:t>
            </a:r>
          </a:p>
          <a:p>
            <a:endParaRPr lang="ru-RU" sz="1500" b="1" dirty="0" smtClean="0"/>
          </a:p>
          <a:p>
            <a:r>
              <a:rPr lang="ru-RU" sz="1600" b="1" dirty="0" smtClean="0"/>
              <a:t>Арт. 184.31 </a:t>
            </a:r>
          </a:p>
          <a:p>
            <a:endParaRPr lang="ru-RU" sz="1600" dirty="0" smtClean="0"/>
          </a:p>
          <a:p>
            <a:r>
              <a:rPr lang="ru-RU" sz="1600" dirty="0" smtClean="0"/>
              <a:t>Размеры с 122 по 140 см:</a:t>
            </a:r>
          </a:p>
          <a:p>
            <a:r>
              <a:rPr lang="ru-RU" sz="1600" dirty="0" smtClean="0"/>
              <a:t>Цена без скидки: 1120 рублей</a:t>
            </a:r>
          </a:p>
          <a:p>
            <a:r>
              <a:rPr lang="ru-RU" sz="1600" b="1" dirty="0" smtClean="0"/>
              <a:t>Цена со скидкой: 896 рублей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r>
              <a:rPr lang="ru-RU" sz="1600" dirty="0" smtClean="0"/>
              <a:t>Размеры с 146 по 164 см:</a:t>
            </a:r>
          </a:p>
          <a:p>
            <a:r>
              <a:rPr lang="ru-RU" sz="1600" dirty="0" smtClean="0"/>
              <a:t>Цена без скидки: 1220 рублей</a:t>
            </a:r>
          </a:p>
          <a:p>
            <a:r>
              <a:rPr lang="ru-RU" sz="1600" b="1" dirty="0" smtClean="0"/>
              <a:t>Цена со скидкой: 976 рубля</a:t>
            </a:r>
          </a:p>
          <a:p>
            <a:endParaRPr lang="ru-RU" sz="1600" b="1" dirty="0" smtClean="0"/>
          </a:p>
          <a:p>
            <a:endParaRPr lang="ru-RU" sz="1600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7983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758233"/>
            <a:ext cx="3562276" cy="50548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БЛУЗКА КРУЖЕВНЫМ ДЕКОРОМ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БЕЛАЯ</a:t>
            </a:r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457"/>
          <a:stretch/>
        </p:blipFill>
        <p:spPr>
          <a:xfrm>
            <a:off x="3592996" y="1"/>
            <a:ext cx="5259715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50716"/>
            <a:ext cx="3008313" cy="4635700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СОСТАВ: </a:t>
            </a:r>
            <a:r>
              <a:rPr lang="ru-RU" sz="1800" i="1" dirty="0" smtClean="0"/>
              <a:t>100</a:t>
            </a:r>
            <a:r>
              <a:rPr lang="en-US" sz="1800" i="1" dirty="0" smtClean="0"/>
              <a:t>% </a:t>
            </a:r>
            <a:r>
              <a:rPr lang="ru-RU" sz="1800" i="1" dirty="0" smtClean="0"/>
              <a:t>ХЛОПОК</a:t>
            </a:r>
          </a:p>
          <a:p>
            <a:endParaRPr lang="ru-RU" sz="1500" b="1" dirty="0" smtClean="0"/>
          </a:p>
          <a:p>
            <a:r>
              <a:rPr lang="ru-RU" sz="1600" b="1" dirty="0" smtClean="0"/>
              <a:t>Арт. 180.31 </a:t>
            </a:r>
          </a:p>
          <a:p>
            <a:endParaRPr lang="ru-RU" sz="1600" dirty="0" smtClean="0"/>
          </a:p>
          <a:p>
            <a:r>
              <a:rPr lang="ru-RU" sz="1600" dirty="0" smtClean="0"/>
              <a:t>Размеры с 146 по 164 см:</a:t>
            </a:r>
          </a:p>
          <a:p>
            <a:r>
              <a:rPr lang="ru-RU" sz="1600" dirty="0" smtClean="0"/>
              <a:t>Цена без скидки: 1780 рублей</a:t>
            </a:r>
          </a:p>
          <a:p>
            <a:r>
              <a:rPr lang="ru-RU" sz="1600" b="1" dirty="0" smtClean="0"/>
              <a:t>Цена со скидкой: 1424 рубля</a:t>
            </a:r>
          </a:p>
          <a:p>
            <a:endParaRPr lang="ru-RU" sz="1600" b="1" dirty="0" smtClean="0"/>
          </a:p>
          <a:p>
            <a:endParaRPr lang="ru-RU" sz="1600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725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3600" dirty="0" smtClean="0"/>
              <a:t>Галина Кузнецова</a:t>
            </a:r>
            <a:br>
              <a:rPr lang="ru-RU" sz="3600" dirty="0" smtClean="0"/>
            </a:br>
            <a:r>
              <a:rPr lang="ru-RU" dirty="0" smtClean="0"/>
              <a:t> </a:t>
            </a:r>
            <a:r>
              <a:rPr lang="ru-RU" cap="none" dirty="0" smtClean="0"/>
              <a:t>тел: </a:t>
            </a:r>
            <a:r>
              <a:rPr lang="ru-RU" dirty="0" smtClean="0"/>
              <a:t>8(902)557-95-31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ru-RU" dirty="0" smtClean="0"/>
              <a:t>Официальный представитель ТМ </a:t>
            </a:r>
            <a:r>
              <a:rPr lang="en-US" dirty="0" smtClean="0"/>
              <a:t>Choupette </a:t>
            </a:r>
            <a:r>
              <a:rPr lang="ru-RU" dirty="0" smtClean="0"/>
              <a:t>во Владивостоке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2131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Национальная премия в сфере товаров и услуг для детей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861677"/>
            <a:ext cx="4038600" cy="42644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Второй год подряд ТМ </a:t>
            </a:r>
            <a:r>
              <a:rPr lang="en-US" sz="2400" dirty="0" smtClean="0"/>
              <a:t>Choupette </a:t>
            </a:r>
            <a:r>
              <a:rPr lang="ru-RU" sz="2400" dirty="0" smtClean="0"/>
              <a:t>становится лауреатом Национальной премии «Золотой медвежонок»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dirty="0" smtClean="0"/>
              <a:t>2014 год – ЛУЧШАЯ ШКОЛЬНАЯ ФОРМА</a:t>
            </a:r>
          </a:p>
          <a:p>
            <a:pPr marL="0" indent="0">
              <a:buNone/>
            </a:pPr>
            <a:r>
              <a:rPr lang="ru-RU" dirty="0" smtClean="0"/>
              <a:t>2015 – ЛУЧШАЯ КОЛЛЕКЦИЯ ОДЕЖДЫ </a:t>
            </a:r>
            <a:endParaRPr lang="ru-RU" dirty="0"/>
          </a:p>
        </p:txBody>
      </p:sp>
      <p:pic>
        <p:nvPicPr>
          <p:cNvPr id="5" name="Содержимое 4" descr="Лауреат-премии-Золотой-медвежонок-2015.jpe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978" r="2584"/>
          <a:stretch/>
        </p:blipFill>
        <p:spPr>
          <a:xfrm>
            <a:off x="4204421" y="1600200"/>
            <a:ext cx="4709939" cy="4525963"/>
          </a:xfrm>
        </p:spPr>
      </p:pic>
    </p:spTree>
    <p:extLst>
      <p:ext uri="{BB962C8B-B14F-4D97-AF65-F5344CB8AC3E}">
        <p14:creationId xmlns:p14="http://schemas.microsoft.com/office/powerpoint/2010/main" xmlns="" val="227955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30482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Выбор звезд</a:t>
            </a:r>
            <a:endParaRPr lang="ru-RU" dirty="0"/>
          </a:p>
        </p:txBody>
      </p:sp>
      <p:pic>
        <p:nvPicPr>
          <p:cNvPr id="4" name="Содержимое 3" descr="нонна рекомендует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235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85353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Choupette </a:t>
            </a:r>
            <a:r>
              <a:rPr lang="ru-RU" b="1" dirty="0" smtClean="0"/>
              <a:t>– </a:t>
            </a:r>
            <a:r>
              <a:rPr lang="ru-RU" b="1" dirty="0" err="1" smtClean="0"/>
              <a:t>трансформируемость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Брюки с запасом «на вырост» - вы сами выбираете нужную вам длину. 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Пояс изделий адаптируется под разный обхват талии: </a:t>
            </a:r>
          </a:p>
          <a:p>
            <a:pPr lvl="1"/>
            <a:r>
              <a:rPr lang="ru-RU" dirty="0" smtClean="0"/>
              <a:t>Юбки – на регулируемых резинках</a:t>
            </a:r>
          </a:p>
          <a:p>
            <a:pPr lvl="1"/>
            <a:r>
              <a:rPr lang="ru-RU" dirty="0" smtClean="0"/>
              <a:t>Брюки – обхват талии регулируется пуговицами</a:t>
            </a:r>
          </a:p>
          <a:p>
            <a:pPr marL="400050" lvl="1" indent="0">
              <a:buNone/>
            </a:pPr>
            <a:r>
              <a:rPr lang="ru-RU" dirty="0"/>
              <a:t> </a:t>
            </a:r>
            <a:r>
              <a:rPr lang="ru-RU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54165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457200" y="582863"/>
            <a:ext cx="8229600" cy="1143000"/>
          </a:xfrm>
        </p:spPr>
        <p:txBody>
          <a:bodyPr/>
          <a:lstStyle/>
          <a:p>
            <a:r>
              <a:rPr lang="en-US" b="1" dirty="0" smtClean="0"/>
              <a:t>Choupette </a:t>
            </a:r>
            <a:r>
              <a:rPr lang="ru-RU" b="1" dirty="0" smtClean="0"/>
              <a:t>–</a:t>
            </a:r>
            <a:r>
              <a:rPr lang="en-US" b="1" dirty="0" smtClean="0"/>
              <a:t> </a:t>
            </a:r>
            <a:r>
              <a:rPr lang="ru-RU" b="1" dirty="0" smtClean="0"/>
              <a:t>100</a:t>
            </a:r>
            <a:r>
              <a:rPr lang="en-US" b="1" dirty="0" smtClean="0"/>
              <a:t>% </a:t>
            </a:r>
            <a:r>
              <a:rPr lang="ru-RU" b="1" dirty="0" smtClean="0"/>
              <a:t>удобство</a:t>
            </a:r>
            <a:endParaRPr lang="ru-RU" b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341291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3400" dirty="0" smtClean="0"/>
          </a:p>
          <a:p>
            <a:r>
              <a:rPr lang="ru-RU" sz="3400" dirty="0" smtClean="0"/>
              <a:t>Крой </a:t>
            </a:r>
            <a:r>
              <a:rPr lang="ru-RU" sz="3400" b="1" dirty="0" smtClean="0"/>
              <a:t>не сковывает </a:t>
            </a:r>
            <a:r>
              <a:rPr lang="ru-RU" sz="3400" dirty="0" smtClean="0"/>
              <a:t>движений.</a:t>
            </a:r>
          </a:p>
          <a:p>
            <a:r>
              <a:rPr lang="ru-RU" sz="3400" dirty="0" smtClean="0"/>
              <a:t>Натуральные ткани </a:t>
            </a:r>
            <a:r>
              <a:rPr lang="ru-RU" sz="3400" b="1" dirty="0" smtClean="0"/>
              <a:t>сохраняют тепло, но при это позволяют коже дышать</a:t>
            </a:r>
            <a:r>
              <a:rPr lang="ru-RU" sz="3400" dirty="0" smtClean="0"/>
              <a:t>, а значит, в них будет комфортно в любое время года.</a:t>
            </a:r>
          </a:p>
          <a:p>
            <a:r>
              <a:rPr lang="ru-RU" sz="3400" b="1" dirty="0" smtClean="0"/>
              <a:t>Натуральная</a:t>
            </a:r>
            <a:r>
              <a:rPr lang="ru-RU" sz="3400" dirty="0" smtClean="0"/>
              <a:t> подкладка - 100</a:t>
            </a:r>
            <a:r>
              <a:rPr lang="en-US" sz="3400" dirty="0" smtClean="0"/>
              <a:t>% </a:t>
            </a:r>
            <a:r>
              <a:rPr lang="ru-RU" sz="3400" dirty="0" smtClean="0"/>
              <a:t>вискоза.</a:t>
            </a:r>
          </a:p>
          <a:p>
            <a:r>
              <a:rPr lang="ru-RU" sz="3400" b="1" dirty="0" smtClean="0"/>
              <a:t>Высокая </a:t>
            </a:r>
            <a:r>
              <a:rPr lang="ru-RU" sz="3400" dirty="0" smtClean="0"/>
              <a:t>гигроскопичность. </a:t>
            </a:r>
            <a:endParaRPr lang="ru-RU" sz="3400" dirty="0"/>
          </a:p>
        </p:txBody>
      </p:sp>
    </p:spTree>
    <p:extLst>
      <p:ext uri="{BB962C8B-B14F-4D97-AF65-F5344CB8AC3E}">
        <p14:creationId xmlns:p14="http://schemas.microsoft.com/office/powerpoint/2010/main" xmlns="" val="2328206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азвание 7"/>
          <p:cNvSpPr>
            <a:spLocks noGrp="1"/>
          </p:cNvSpPr>
          <p:nvPr>
            <p:ph type="title"/>
          </p:nvPr>
        </p:nvSpPr>
        <p:spPr>
          <a:xfrm>
            <a:off x="457200" y="149760"/>
            <a:ext cx="3008313" cy="1162050"/>
          </a:xfrm>
        </p:spPr>
        <p:txBody>
          <a:bodyPr>
            <a:noAutofit/>
          </a:bodyPr>
          <a:lstStyle/>
          <a:p>
            <a:r>
              <a:rPr lang="en-US" sz="2400" dirty="0" smtClean="0"/>
              <a:t>Choupette </a:t>
            </a:r>
            <a:r>
              <a:rPr lang="ru-RU" sz="2400" dirty="0" smtClean="0"/>
              <a:t>–</a:t>
            </a:r>
            <a:r>
              <a:rPr lang="en-US" sz="2400" dirty="0" smtClean="0"/>
              <a:t> </a:t>
            </a:r>
            <a:r>
              <a:rPr lang="ru-RU" sz="2400" dirty="0" smtClean="0"/>
              <a:t>идеальная посадка</a:t>
            </a:r>
            <a:endParaRPr lang="ru-RU" sz="2400" dirty="0"/>
          </a:p>
        </p:txBody>
      </p:sp>
      <p:pic>
        <p:nvPicPr>
          <p:cNvPr id="4" name="Содержимое 3" descr="Снимок экрана 9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6" t="-1967" r="46813" b="13872"/>
          <a:stretch/>
        </p:blipFill>
        <p:spPr>
          <a:xfrm>
            <a:off x="3711234" y="273050"/>
            <a:ext cx="4857895" cy="6076379"/>
          </a:xfrm>
        </p:spPr>
      </p:pic>
      <p:sp>
        <p:nvSpPr>
          <p:cNvPr id="7" name="Содержимое 6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914329"/>
          </a:xfrm>
        </p:spPr>
        <p:txBody>
          <a:bodyPr>
            <a:normAutofit fontScale="85000" lnSpcReduction="20000"/>
          </a:bodyPr>
          <a:lstStyle/>
          <a:p>
            <a:endParaRPr lang="ru-RU" sz="2200" dirty="0" smtClean="0"/>
          </a:p>
          <a:p>
            <a:r>
              <a:rPr lang="ru-RU" sz="2200" dirty="0" smtClean="0"/>
              <a:t>Российское </a:t>
            </a:r>
            <a:r>
              <a:rPr lang="ru-RU" sz="2200" dirty="0"/>
              <a:t>дизайнерское и конструкторское </a:t>
            </a:r>
            <a:r>
              <a:rPr lang="ru-RU" sz="2200" dirty="0" smtClean="0"/>
              <a:t>бюро.</a:t>
            </a:r>
          </a:p>
          <a:p>
            <a:endParaRPr lang="ru-RU" sz="2200" dirty="0" smtClean="0"/>
          </a:p>
          <a:p>
            <a:r>
              <a:rPr lang="ru-RU" sz="2200" dirty="0" smtClean="0"/>
              <a:t>Ни </a:t>
            </a:r>
            <a:r>
              <a:rPr lang="ru-RU" sz="2200" dirty="0"/>
              <a:t>одна модель не идет в производство без посадки на </a:t>
            </a:r>
            <a:r>
              <a:rPr lang="ru-RU" sz="2200" dirty="0" smtClean="0"/>
              <a:t>ребенка.</a:t>
            </a:r>
          </a:p>
          <a:p>
            <a:endParaRPr lang="ru-RU" sz="2200" dirty="0" smtClean="0"/>
          </a:p>
          <a:p>
            <a:r>
              <a:rPr lang="ru-RU" sz="2200" dirty="0" smtClean="0"/>
              <a:t>За </a:t>
            </a:r>
            <a:r>
              <a:rPr lang="ru-RU" sz="2200" dirty="0"/>
              <a:t>основу </a:t>
            </a:r>
            <a:r>
              <a:rPr lang="ru-RU" sz="2200" dirty="0" smtClean="0"/>
              <a:t>конструирования взяты </a:t>
            </a:r>
            <a:r>
              <a:rPr lang="ru-RU" sz="2200" dirty="0"/>
              <a:t>ГОСТы:</a:t>
            </a:r>
            <a:br>
              <a:rPr lang="ru-RU" sz="2200" dirty="0"/>
            </a:br>
            <a:r>
              <a:rPr lang="ru-RU" sz="2200" dirty="0"/>
              <a:t>ГОСТ 17917-86 – фигуры мальчиков типовые</a:t>
            </a:r>
            <a:br>
              <a:rPr lang="ru-RU" sz="2200" dirty="0"/>
            </a:br>
            <a:r>
              <a:rPr lang="ru-RU" sz="2200" dirty="0"/>
              <a:t>ГОСТ 17916 – 86 – фигуры девочек </a:t>
            </a:r>
            <a:r>
              <a:rPr lang="ru-RU" sz="2200" dirty="0" smtClean="0"/>
              <a:t>типовые</a:t>
            </a:r>
          </a:p>
          <a:p>
            <a:endParaRPr lang="ru-RU" sz="2200" dirty="0" smtClean="0"/>
          </a:p>
          <a:p>
            <a:r>
              <a:rPr lang="ru-RU" sz="2200" dirty="0" smtClean="0"/>
              <a:t>За </a:t>
            </a:r>
            <a:r>
              <a:rPr lang="ru-RU" sz="2200" dirty="0"/>
              <a:t>эталон взяты фигуры средней полнотной группы. </a:t>
            </a:r>
          </a:p>
        </p:txBody>
      </p:sp>
    </p:spTree>
    <p:extLst>
      <p:ext uri="{BB962C8B-B14F-4D97-AF65-F5344CB8AC3E}">
        <p14:creationId xmlns:p14="http://schemas.microsoft.com/office/powerpoint/2010/main" xmlns="" val="300816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нимок экрана 10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202" b="-5917"/>
          <a:stretch/>
        </p:blipFill>
        <p:spPr>
          <a:xfrm>
            <a:off x="259924" y="0"/>
            <a:ext cx="8620709" cy="6990537"/>
          </a:xfrm>
        </p:spPr>
      </p:pic>
    </p:spTree>
    <p:extLst>
      <p:ext uri="{BB962C8B-B14F-4D97-AF65-F5344CB8AC3E}">
        <p14:creationId xmlns:p14="http://schemas.microsoft.com/office/powerpoint/2010/main" xmlns="" val="242528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1431</Words>
  <Application>Microsoft Macintosh PowerPoint</Application>
  <PresentationFormat>Экран (4:3)</PresentationFormat>
  <Paragraphs>428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ШКОЛЬНАЯ ФОРМА ТМ CHOUPETTE</vt:lpstr>
      <vt:lpstr>Choupette – 100% КАЧЕСТВО</vt:lpstr>
      <vt:lpstr>Финалист конкурса при  Министерстве промышленности и торговли РФ </vt:lpstr>
      <vt:lpstr>Национальная премия в сфере товаров и услуг для детей</vt:lpstr>
      <vt:lpstr>Выбор звезд</vt:lpstr>
      <vt:lpstr>Choupette – трансформируемость</vt:lpstr>
      <vt:lpstr>Choupette – 100% удобство</vt:lpstr>
      <vt:lpstr>Choupette – идеальная посадка</vt:lpstr>
      <vt:lpstr>Слайд 9</vt:lpstr>
      <vt:lpstr>Школьная форма  Choupette </vt:lpstr>
      <vt:lpstr>Магазины CHOUPETTE во Владивостоке работают уже более 4 лет</vt:lpstr>
      <vt:lpstr>ПРЕДЛОЖЕНИЯ ДЛЯ  ГИМНАЗИИ №1  ГОРОДА АРТЕМА  УЧЕБНЫЙ ГОД  2016-2017</vt:lpstr>
      <vt:lpstr>Мальчики 1 – 8 класс  </vt:lpstr>
      <vt:lpstr>БРЮКИ КЛАССИЧЕСКИЕ ЧЕРНЫЕ</vt:lpstr>
      <vt:lpstr>ЖИЛЕТ КЛАССИЧЕСКИИЙ ЧЕРНЫЙ</vt:lpstr>
      <vt:lpstr>ПИДЖАК КЛАССИЧЕСКИЙ ЧЕРНЫЙ</vt:lpstr>
      <vt:lpstr>СТОИМОСТЬ КОМПЛЕКТА</vt:lpstr>
      <vt:lpstr>СОРОЧКА С МОНОГРАММОЙ «ПРЕМИУМ» БЕЛАЯ </vt:lpstr>
      <vt:lpstr>СОРОЧКА С МОНОГРАММОЙ БЕЛАЯ </vt:lpstr>
      <vt:lpstr>СОРОЧКА С КОРОТКИМ  РУКАВОМ «ПРЕМИУМ» БЕЛАЯ </vt:lpstr>
      <vt:lpstr>СОРОЧКА С КОРОТКИМ  РУКАВОМ БЕЛАЯ </vt:lpstr>
      <vt:lpstr>СОРОЧКА С КОРОТКИМ  РУКАВОМ ГОЛУБАЯ </vt:lpstr>
      <vt:lpstr>ДЕВОЧКИ 1 – 4 класс  </vt:lpstr>
      <vt:lpstr>САРАФАН С КРУЖЕВНЫМ ДЕКОРОМ И БАНТОМ ЧЕРНЫЙ</vt:lpstr>
      <vt:lpstr>ДЕВОЧКИ 1 – 8 класс  </vt:lpstr>
      <vt:lpstr>Слайд 26</vt:lpstr>
      <vt:lpstr>ЮБКА ПЛИССЕ ЧЕРНАЯ</vt:lpstr>
      <vt:lpstr>ЖИЛЕТ КЛАССИЧЕСКИЙ, ЧЕРНЫЙ</vt:lpstr>
      <vt:lpstr>ЮБКА В СКЛАДКУ, ЧЕРНАЯ</vt:lpstr>
      <vt:lpstr>ЖИЛЕТ КЛАССИЧЕСКИЙ, ЧЕРНЫЙ</vt:lpstr>
      <vt:lpstr>СТОИМОСТЬ КОМПЛЕКТА</vt:lpstr>
      <vt:lpstr>БЛУЗКА С ДЕКОРАТИВНЫМ ВОРОТНИКОМ</vt:lpstr>
      <vt:lpstr>БЛУЗКА С ДЕКОРАТИВНЫМ ВОРОТНИКОМ РОЗОВАЯ</vt:lpstr>
      <vt:lpstr>БЛУЗКА ТРИКОТАЖНАЯ С АЖУРНЫМ ВОРОТНИКОМ</vt:lpstr>
      <vt:lpstr>БЛУЗКА ТРИКОТАЖНАЯ С КРУЖЕВНЫМ ДЕКОРОМ</vt:lpstr>
      <vt:lpstr>БЛУЗКА КРУЖЕВНЫМ ДЕКОРОМ  БЕЛАЯ</vt:lpstr>
      <vt:lpstr>Галина Кузнецова  тел: 8(902)557-95-31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Школьная Форма Choupette</dc:title>
  <dc:creator>Mac Lionet</dc:creator>
  <cp:lastModifiedBy>секретарь</cp:lastModifiedBy>
  <cp:revision>55</cp:revision>
  <dcterms:created xsi:type="dcterms:W3CDTF">2016-05-12T01:26:01Z</dcterms:created>
  <dcterms:modified xsi:type="dcterms:W3CDTF">2016-05-20T02:37:07Z</dcterms:modified>
</cp:coreProperties>
</file>