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7" r:id="rId9"/>
    <p:sldId id="276" r:id="rId10"/>
    <p:sldId id="275" r:id="rId11"/>
    <p:sldId id="263" r:id="rId12"/>
    <p:sldId id="279" r:id="rId13"/>
    <p:sldId id="278" r:id="rId14"/>
    <p:sldId id="267" r:id="rId15"/>
    <p:sldId id="273" r:id="rId16"/>
    <p:sldId id="280" r:id="rId17"/>
    <p:sldId id="281" r:id="rId18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642" y="-24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oleObject" Target="../embeddings/oleObject1.bin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6"/>
            <a:ext cx="8640960" cy="116205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Представление педагогического опыта </a:t>
            </a:r>
            <a:r>
              <a:rPr lang="ru-RU" sz="28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преподавателя-организатора ОБЖ</a:t>
            </a:r>
            <a:br>
              <a:rPr lang="ru-RU" sz="28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Пушкаревой</a:t>
            </a:r>
            <a:r>
              <a:rPr lang="ru-RU" sz="28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Ирины Геннадиевны</a:t>
            </a:r>
            <a:endParaRPr lang="ru-RU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204864"/>
            <a:ext cx="4176464" cy="322781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Безопасность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это 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наука, которую надо изучать и развивать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это 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искусство, которое надо постигать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; </a:t>
            </a:r>
          </a:p>
          <a:p>
            <a:pPr>
              <a:buFontTx/>
              <a:buChar char="-"/>
            </a:pP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это </a:t>
            </a:r>
            <a:r>
              <a:rPr lang="ru-RU" sz="20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культура, которую надо </a:t>
            </a:r>
            <a:r>
              <a:rPr lang="ru-RU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воспитывать.</a:t>
            </a:r>
            <a:endParaRPr lang="ru-RU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137160" indent="0">
              <a:buNone/>
            </a:pPr>
            <a:endParaRPr lang="ru-RU" sz="2000" dirty="0"/>
          </a:p>
        </p:txBody>
      </p:sp>
      <p:pic>
        <p:nvPicPr>
          <p:cNvPr id="5" name="Рисунок 4" descr="C:\Users\Учитель\Downloads\Снимок экрана 2023—01—12 в 15.36.53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204864"/>
            <a:ext cx="4642205" cy="3227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25949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064896" cy="576064"/>
          </a:xfrm>
        </p:spPr>
        <p:txBody>
          <a:bodyPr/>
          <a:lstStyle/>
          <a:p>
            <a:pPr marL="0" indent="0" algn="ctr">
              <a:buNone/>
            </a:pPr>
            <a:r>
              <a:rPr lang="ru-RU" sz="25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Организация образовательного процесса</a:t>
            </a:r>
            <a:endParaRPr lang="ru-RU" sz="2500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340768"/>
            <a:ext cx="7848872" cy="4752528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just"/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Главная цель работы  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мотивация учащихся,  привитие  интереса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 предмету 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ОБЖ, развитие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способностей личности, удовлетворения ее потребностей в познании, общении, практической деятельности, восстановлении сил и укреплении здоровья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.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Это достигается путем обширной внеурочной деятельности. </a:t>
            </a:r>
            <a:endParaRPr lang="ru-RU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</a:t>
            </a:r>
            <a:r>
              <a:rPr lang="ru-RU" b="1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едагогические принципы работы:</a:t>
            </a: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принцип добровольности.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Ученики самостоятельно выбирают ту форму занятий, которая им интересна.</a:t>
            </a:r>
          </a:p>
          <a:p>
            <a:pPr algn="just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принцип инициативы.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При организации внеклассной работы инициаторами вполне могут стать все участники образовательного 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процесса.</a:t>
            </a: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принцип общественной направленности.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Содержание 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работы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учителя ОБЖ по формированию безопасного поведения учащихся носит общественно значимый характер, отвечает актуальным задачам развития страны.</a:t>
            </a:r>
          </a:p>
          <a:p>
            <a:pPr algn="just"/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ru-RU" b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принцип учета возрастных и индивидуальных особенностей учащихся.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Н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уроке ОБЖ содержание определяется требованиями Федерального государственного стандарта, взаимодействуют учащиеся одного возраста и уже формально объединенных в один коллектив, то в процессе внеклассной деятельности выбор формы должен учитывать возможность участия в них разновозрастных учащихся, имеющих при этом свои индивидуальные особенности.</a:t>
            </a:r>
          </a:p>
          <a:p>
            <a:pPr algn="l"/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125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1052736"/>
            <a:ext cx="7776863" cy="792088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683568" y="116632"/>
            <a:ext cx="7920880" cy="648072"/>
          </a:xfrm>
        </p:spPr>
        <p:txBody>
          <a:bodyPr>
            <a:normAutofit fontScale="62500" lnSpcReduction="20000"/>
          </a:bodyPr>
          <a:lstStyle/>
          <a:p>
            <a:pPr marL="508" indent="0" algn="ctr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5100" b="1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Наши достижения</a:t>
            </a:r>
            <a:endParaRPr lang="ru-RU" sz="5100" b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81364">
            <a:off x="8388424" y="12357992"/>
            <a:ext cx="5689165" cy="40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D:\IMG_06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2980" y="1025807"/>
            <a:ext cx="1933877" cy="28009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IMG_065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521" y="1052736"/>
            <a:ext cx="1843039" cy="2747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IMG_06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650" y="3945027"/>
            <a:ext cx="1987910" cy="28272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IMG_065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7" y="1052736"/>
            <a:ext cx="1904742" cy="274712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IMG_065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37" y="4011892"/>
            <a:ext cx="1847338" cy="29013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IMG_065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242" y="998295"/>
            <a:ext cx="1864483" cy="2828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IMG_0656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385" y="4036444"/>
            <a:ext cx="1936728" cy="27544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IMG_065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88" y="4021020"/>
            <a:ext cx="1939059" cy="27770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8531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468424" cy="50405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Повышение квалификации</a:t>
            </a:r>
            <a:endParaRPr lang="ru-RU" sz="2400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05420730"/>
              </p:ext>
            </p:extLst>
          </p:nvPr>
        </p:nvGraphicFramePr>
        <p:xfrm>
          <a:off x="251520" y="688246"/>
          <a:ext cx="8640960" cy="588376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909942"/>
                <a:gridCol w="4632591"/>
                <a:gridCol w="1098427"/>
              </a:tblGrid>
              <a:tr h="3211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Наименования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образовательного учреждения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Название образовательной программы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Год прохождения курсов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52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ВГУЭС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. Владивосток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Ребёнок с ограниченными возможностями здоровья: обучение, воспитание и развитие в условиях инклюзивной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школы 36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2019 г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</a:tr>
              <a:tr h="8219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МИПКИП </a:t>
                      </a:r>
                      <a:r>
                        <a:rPr lang="ru-RU" sz="1000" dirty="0" err="1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г.Липецк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Антитеррористическая                 защищённость образовательных и медицинских организаций, объектов социально-культурного назначения, объектов спорта и торгово-развлекательных комплексов от террористических угроз и иных экстремистских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проявлений 16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2020 г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52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Владивостокский центр охраны труда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Владивосток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Оказание первой помощи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пострадавшим 16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2020 г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</a:tr>
              <a:tr h="52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Институт новых технологий в образовании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Омск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Преподавание ОБЖ в соответствии с ФГОС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СОО 72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2020 г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3503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ВГУЭС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Владивосток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Организация проектной деятельности школьников в соответствии с ФГОС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ОО 36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2020 г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7006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ГАУ  ДПО ПК ИРО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Владивосток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Проектирование рабочей программы воспитания образовательной организации в условиях внесения изменений в 273-ФЗ «Об образовании в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РФ» 24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2021 г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52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Университет безопасности РФ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Брянск 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Планирование и реализация дополнительных мероприятий по усилению мер безопасности в образовательных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организациях 72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2021 г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52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Центр инновационного образования и воспитания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Саратов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Навыки оказания первой помощи в образовательных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организациях 36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2021 г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6051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КГОКУ УМЦ ГОЧС ПБ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Владивосток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Программа обучения должностных лиц и специалистов ГО и Приморской территориальной подсистемы единой государственной системы предупреждения и ликвидации ЧС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kern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2021 г</a:t>
                      </a:r>
                      <a:endParaRPr lang="ru-RU" sz="1000" b="1" kern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53039" marR="53039" marT="0" marB="0"/>
                </a:tc>
              </a:tr>
              <a:tr h="32112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ГАУ  ДПО ПК ИРО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г. Владивосток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Реализация требований обновлённых ФГОС НОО, ФГОС ООО в работе </a:t>
                      </a: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учителя 36 ч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2022 г</a:t>
                      </a:r>
                      <a:endParaRPr lang="ru-RU" sz="10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94238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23528" y="188640"/>
            <a:ext cx="8666456" cy="864096"/>
          </a:xfrm>
        </p:spPr>
        <p:txBody>
          <a:bodyPr>
            <a:noAutofit/>
          </a:bodyPr>
          <a:lstStyle/>
          <a:p>
            <a:pPr marL="508" indent="0" algn="ctr">
              <a:buNone/>
            </a:pPr>
            <a:r>
              <a:rPr lang="ru-RU" sz="25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      </a:t>
            </a:r>
            <a:r>
              <a:rPr lang="ru-RU" sz="360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Самообразование</a:t>
            </a:r>
            <a:endParaRPr lang="ru-RU" sz="3600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3432118" cy="232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80728"/>
            <a:ext cx="3384376" cy="2465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3512009" cy="2423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420888"/>
            <a:ext cx="3318405" cy="2415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33056"/>
            <a:ext cx="3635911" cy="262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49080"/>
            <a:ext cx="3299308" cy="237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422" y="1268760"/>
            <a:ext cx="2383578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717032"/>
            <a:ext cx="241176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1939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9" y="260648"/>
            <a:ext cx="8136904" cy="648071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Результаты реализации опыта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9402551"/>
              </p:ext>
            </p:extLst>
          </p:nvPr>
        </p:nvGraphicFramePr>
        <p:xfrm>
          <a:off x="323530" y="1844825"/>
          <a:ext cx="8280919" cy="172819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16222"/>
                <a:gridCol w="1978958"/>
                <a:gridCol w="2180524"/>
                <a:gridCol w="2105215"/>
              </a:tblGrid>
              <a:tr h="10922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2018-2019 </a:t>
                      </a:r>
                      <a:r>
                        <a:rPr lang="ru-RU" sz="1400" dirty="0" err="1">
                          <a:effectLst/>
                        </a:rPr>
                        <a:t>уч.г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 справляемости (%)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</a:t>
                      </a:r>
                      <a:r>
                        <a:rPr lang="ru-RU" sz="1400" dirty="0">
                          <a:effectLst/>
                        </a:rPr>
                        <a:t>1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2019-2020 </a:t>
                      </a:r>
                      <a:r>
                        <a:rPr lang="ru-RU" sz="1400" dirty="0" err="1">
                          <a:effectLst/>
                        </a:rPr>
                        <a:t>уч.г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 справляемости (%)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</a:t>
                      </a:r>
                      <a:r>
                        <a:rPr lang="ru-RU" sz="1400" dirty="0">
                          <a:effectLst/>
                        </a:rPr>
                        <a:t>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2020-2021ч.г</a:t>
                      </a:r>
                      <a:r>
                        <a:rPr lang="ru-RU" sz="1400" dirty="0">
                          <a:effectLst/>
                        </a:rPr>
                        <a:t>.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 справляемости (%)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N</a:t>
                      </a:r>
                      <a:r>
                        <a:rPr lang="ru-RU" sz="1400" dirty="0">
                          <a:effectLst/>
                        </a:rPr>
                        <a:t>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</a:tr>
              <a:tr h="6359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Основы безопасности жизнедеятельности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100%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4530" marR="64530" marT="0" marB="0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23528" y="1052736"/>
            <a:ext cx="8280920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Динамика справляемости обучающихся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14238768"/>
              </p:ext>
            </p:extLst>
          </p:nvPr>
        </p:nvGraphicFramePr>
        <p:xfrm>
          <a:off x="395536" y="4725144"/>
          <a:ext cx="8247437" cy="1584176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75237"/>
                <a:gridCol w="2057400"/>
                <a:gridCol w="2057400"/>
                <a:gridCol w="2057400"/>
              </a:tblGrid>
              <a:tr h="105611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Предмет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2018-2019 </a:t>
                      </a:r>
                      <a:r>
                        <a:rPr lang="ru-RU" sz="1400" dirty="0" err="1">
                          <a:effectLst/>
                        </a:rPr>
                        <a:t>уч.г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 успешности (%)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effectLst/>
                          <a:latin typeface="+mn-lt"/>
                          <a:ea typeface="+mn-ea"/>
                        </a:rPr>
                        <a:t>№1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2019-2020 </a:t>
                      </a:r>
                      <a:r>
                        <a:rPr lang="ru-RU" sz="1400" dirty="0" err="1">
                          <a:effectLst/>
                        </a:rPr>
                        <a:t>уч.г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 успешности (%)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№2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2020-2021 </a:t>
                      </a:r>
                      <a:r>
                        <a:rPr lang="ru-RU" sz="1400" dirty="0" err="1">
                          <a:effectLst/>
                        </a:rPr>
                        <a:t>уч.г</a:t>
                      </a:r>
                      <a:r>
                        <a:rPr lang="ru-RU" sz="1400" dirty="0">
                          <a:effectLst/>
                        </a:rPr>
                        <a:t>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 успешности (%)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</a:rPr>
                        <a:t>№3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</a:tr>
              <a:tr h="5280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Основы безопасности жизнедеятельности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90,1%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94,9%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95,4%</a:t>
                      </a:r>
                      <a:endParaRPr lang="ru-RU" sz="14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1279" marR="61279" marT="0" marB="0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95536" y="3789040"/>
            <a:ext cx="8210756" cy="72008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Динамика успешности обучающихся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2846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568951" cy="5760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Результаты реализации опыта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6228184" y="1916832"/>
            <a:ext cx="2664296" cy="3709418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3933056"/>
            <a:ext cx="3924873" cy="23042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24744"/>
            <a:ext cx="1902850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052736"/>
            <a:ext cx="1800200" cy="3400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395536" y="3429000"/>
          <a:ext cx="2065722" cy="3212976"/>
        </p:xfrm>
        <a:graphic>
          <a:graphicData uri="http://schemas.openxmlformats.org/presentationml/2006/ole">
            <p:oleObj spid="_x0000_s1026" name="Acrobat Document" r:id="rId5" imgW="7563600" imgH="10695960" progId="AcroExch.Document.DC">
              <p:embed/>
            </p:oleObj>
          </a:graphicData>
        </a:graphic>
      </p:graphicFrame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2555776" y="1052736"/>
          <a:ext cx="2520280" cy="3688184"/>
        </p:xfrm>
        <a:graphic>
          <a:graphicData uri="http://schemas.openxmlformats.org/presentationml/2006/ole">
            <p:oleObj spid="_x0000_s1027" name="Acrobat Document" r:id="rId6" imgW="7563600" imgH="10695960" progId="AcroExch.Document.DC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323528" y="1052736"/>
          <a:ext cx="2148266" cy="3040112"/>
        </p:xfrm>
        <a:graphic>
          <a:graphicData uri="http://schemas.openxmlformats.org/presentationml/2006/ole">
            <p:oleObj spid="_x0000_s1028" name="Acrobat Document" r:id="rId7" imgW="7563600" imgH="10695960" progId="AcroExch.Document.DC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5255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568951" cy="57606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Распространение опыта</a:t>
            </a:r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3600399" cy="508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675" name="Picture 3" descr="E:\Свидетельство проекта infourok.ru №ГЩ384348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14770"/>
            <a:ext cx="3624189" cy="512254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255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9"/>
            <a:ext cx="8568951" cy="2232247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</a:rPr>
              <a:t>Спасибо за внимание!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508104" y="1556792"/>
            <a:ext cx="3384376" cy="4536504"/>
          </a:xfrm>
        </p:spPr>
        <p:txBody>
          <a:bodyPr/>
          <a:lstStyle/>
          <a:p>
            <a:pPr algn="ctr"/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539552" y="1484784"/>
            <a:ext cx="3924873" cy="475252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2556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856"/>
            <a:ext cx="8129540" cy="762000"/>
          </a:xfrm>
        </p:spPr>
        <p:txBody>
          <a:bodyPr/>
          <a:lstStyle/>
          <a:p>
            <a:pPr marL="0" indent="0" algn="ctr">
              <a:buNone/>
            </a:pPr>
            <a:r>
              <a:rPr lang="ru-RU" b="0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Сведения об учителе</a:t>
            </a:r>
            <a:endParaRPr lang="ru-RU" b="0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953196" y="1023392"/>
            <a:ext cx="3931920" cy="389384"/>
          </a:xfrm>
        </p:spPr>
        <p:txBody>
          <a:bodyPr>
            <a:normAutofit/>
          </a:bodyPr>
          <a:lstStyle/>
          <a:p>
            <a:r>
              <a:rPr lang="ru-RU" sz="1800" dirty="0" smtClean="0"/>
              <a:t>образование</a:t>
            </a:r>
            <a:endParaRPr lang="ru-RU" sz="1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5661248"/>
            <a:ext cx="7291777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 </a:t>
            </a:r>
            <a:r>
              <a:rPr lang="ru-RU" dirty="0" smtClean="0"/>
              <a:t>квалификационная категория 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8157" y="2132856"/>
            <a:ext cx="7272808" cy="8205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Arial" pitchFamily="34" charset="0"/>
                <a:cs typeface="Arial" pitchFamily="34" charset="0"/>
              </a:rPr>
              <a:t>Артёмовский горно-строительный техникум,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2001 год</a:t>
            </a:r>
          </a:p>
          <a:p>
            <a:r>
              <a:rPr lang="ru-RU" dirty="0">
                <a:latin typeface="Arial" pitchFamily="34" charset="0"/>
                <a:cs typeface="Arial" pitchFamily="34" charset="0"/>
              </a:rPr>
              <a:t>Специальность: «Экономика, бухгалтерский  учёт и контроль»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64212" y="3284984"/>
            <a:ext cx="7272808" cy="7920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ru-RU" dirty="0" smtClean="0"/>
          </a:p>
          <a:p>
            <a:pPr lvl="0"/>
            <a:endParaRPr lang="ru-RU" dirty="0"/>
          </a:p>
          <a:p>
            <a:pPr lvl="0"/>
            <a:r>
              <a:rPr lang="ru-RU" dirty="0" smtClean="0"/>
              <a:t>ООО </a:t>
            </a:r>
            <a:r>
              <a:rPr lang="ru-RU" dirty="0"/>
              <a:t>«Институт новых технологий в образовании», 2018 год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Специальность</a:t>
            </a:r>
            <a:r>
              <a:rPr lang="ru-RU" dirty="0"/>
              <a:t>: «Преподаватель-организатор основ безопасности жизнедеятельности»</a:t>
            </a:r>
          </a:p>
          <a:p>
            <a:pPr algn="ctr"/>
            <a:r>
              <a:rPr lang="ru-RU" dirty="0" smtClean="0"/>
              <a:t>.</a:t>
            </a:r>
            <a:endParaRPr lang="ru-RU" dirty="0"/>
          </a:p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90185" y="4437112"/>
            <a:ext cx="7269538" cy="86409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itchFamily="34" charset="0"/>
                <a:cs typeface="Arial" pitchFamily="34" charset="0"/>
              </a:rPr>
              <a:t>Педагогический стаж с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2018 </a:t>
            </a:r>
            <a:r>
              <a:rPr lang="ru-RU" dirty="0">
                <a:latin typeface="Arial" pitchFamily="34" charset="0"/>
                <a:cs typeface="Arial" pitchFamily="34" charset="0"/>
              </a:rPr>
              <a:t>года</a:t>
            </a:r>
          </a:p>
          <a:p>
            <a:pPr algn="ctr"/>
            <a:endParaRPr lang="ru-RU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858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468424" cy="762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Актуальность опыта</a:t>
            </a:r>
            <a:endParaRPr lang="ru-RU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28600" y="1196752"/>
            <a:ext cx="8666456" cy="54006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508" indent="0" algn="ctr">
              <a:buNone/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О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браз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Б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езопасной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Ж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изни</a:t>
            </a:r>
          </a:p>
          <a:p>
            <a:pPr marL="508" indent="0" algn="just">
              <a:buNone/>
            </a:pP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Проблема безопасности человека признается во всем мире.  Как сберечь здоровье детей? Как помочь разобраться в многообразии жизненных ситуаций? Как научить помогать друг другу? Опыт, полученный в детстве, во многом определяет взрослую жизнь человека. Сегодня сама жизнь доказала необходимость обучения не только взрослых, но и детей и подростков действиям  в экстремальных и чрезвычайных ситуациях.  Поэтому необходимо сформировать у ребенка сознательное и ответственное отношение к личной безопасности и безопасности окружающих, воспитать готовность к эффективным и обоснованным действиям в экстремальных ситуациях.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9450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24936" cy="4572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Противоречия и затруднения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79512" y="1196752"/>
            <a:ext cx="8666456" cy="556263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08" indent="0" algn="just">
              <a:buNone/>
            </a:pPr>
            <a:r>
              <a:rPr lang="ru-RU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Необходимо добиться понимания того, что классическое понятие «культурный человек» должно быть дополнено характеристикой безопасности его поведения и поступков. Это будет одним из условий того, что изучение и преподавание учебного предмета «ОБЖ» в образовательных  организациях, обеспечивая необходимый базовый уровень культуры безопасности жизнедеятельности гражданина, будет выполнять свою принципиальную задачу в общей системе национальной безопасности Российской Федерации.</a:t>
            </a:r>
          </a:p>
          <a:p>
            <a:pPr marL="508" indent="0" algn="just">
              <a:buNone/>
            </a:pPr>
            <a:endParaRPr lang="ru-RU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6177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1"/>
            <a:ext cx="8280920" cy="43204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Условие возникновения, становления опыта</a:t>
            </a:r>
            <a:endParaRPr lang="ru-RU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9342" y="1124744"/>
            <a:ext cx="3456384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Внедрение новых ФГОС</a:t>
            </a:r>
            <a:endParaRPr lang="ru-RU" sz="24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852936"/>
            <a:ext cx="3456384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Изучение</a:t>
            </a:r>
            <a:r>
              <a:rPr lang="ru-RU" sz="2400" dirty="0" smtClean="0"/>
              <a:t> опыта коллег</a:t>
            </a:r>
            <a:endParaRPr lang="ru-RU" sz="2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4722798"/>
            <a:ext cx="3456384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Анализ</a:t>
            </a:r>
            <a:r>
              <a:rPr lang="ru-RU" sz="2400" dirty="0" smtClean="0"/>
              <a:t> собственного опыта</a:t>
            </a:r>
            <a:endParaRPr lang="ru-RU" sz="2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837995" y="4722798"/>
            <a:ext cx="3873624" cy="1512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Курсы</a:t>
            </a:r>
            <a:r>
              <a:rPr lang="ru-RU" sz="2400" dirty="0" smtClean="0"/>
              <a:t> повышения квалификации</a:t>
            </a:r>
            <a:endParaRPr lang="ru-RU" sz="2400" dirty="0"/>
          </a:p>
        </p:txBody>
      </p:sp>
      <p:pic>
        <p:nvPicPr>
          <p:cNvPr id="13" name="Рисунок 12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03" y="1124744"/>
            <a:ext cx="4716016" cy="32403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786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8280920" cy="72008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Ведущая педагогическая идея опыта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28600" y="1484784"/>
            <a:ext cx="8666456" cy="470265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  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развитие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личности учащихся при обучении основам безопасности жизнедеятельности через использование интерактивных технологий и метапредметного обучения. </a:t>
            </a:r>
            <a:endParaRPr lang="ru-RU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45720" indent="0">
              <a:buNone/>
            </a:pPr>
            <a:endParaRPr lang="ru-RU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/>
              <a:t>  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воспитание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будущего </a:t>
            </a:r>
            <a:r>
              <a:rPr lang="ru-RU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гражданина, </a:t>
            </a:r>
            <a:r>
              <a:rPr lang="ru-RU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владеющего универсальными учебными действиями (УУД), умеющего применять знания и умения, полученные в школе, в повседневной жизни; обладающего навыками социализации и готового к межкультурному взаимодействию.</a:t>
            </a:r>
          </a:p>
        </p:txBody>
      </p:sp>
    </p:spTree>
    <p:extLst>
      <p:ext uri="{BB962C8B-B14F-4D97-AF65-F5344CB8AC3E}">
        <p14:creationId xmlns="" xmlns:p14="http://schemas.microsoft.com/office/powerpoint/2010/main" val="5205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04800"/>
            <a:ext cx="8571528" cy="60392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Обоснованность выбора образовательных технологий </a:t>
            </a:r>
            <a:endParaRPr lang="ru-RU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93689828"/>
              </p:ext>
            </p:extLst>
          </p:nvPr>
        </p:nvGraphicFramePr>
        <p:xfrm>
          <a:off x="287524" y="1134319"/>
          <a:ext cx="8712968" cy="46409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356484"/>
                <a:gridCol w="4356484"/>
              </a:tblGrid>
              <a:tr h="648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Информационно-коммуникационные технологии</a:t>
                      </a:r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kern="1200" dirty="0" smtClean="0">
                          <a:effectLst/>
                        </a:rPr>
                        <a:t>Технологии игрового обучения</a:t>
                      </a:r>
                      <a:endParaRPr lang="ru-RU" dirty="0"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создает систематизация и структурирование учебного материала. использование ИКТ в работе с детьми позволяет  представить наглядно те явления и процессы, которые невозможно продемонстрировать иными способами. В частности, прекрасные возможности Появляется возможность для концентрации больших объемов демонстрационного материала из разных источников, представленных в разных формах, оптимально выбранных и скомпонованных педагогом в зависимости от потребностей детей и особенностей программы. </a:t>
                      </a:r>
                    </a:p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kumimoji="0" lang="ru-RU" sz="1600" kern="12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использование организационно - </a:t>
                      </a:r>
                      <a:r>
                        <a:rPr kumimoji="0" lang="ru-RU" sz="1600" kern="1200" dirty="0" err="1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деятельностных</a:t>
                      </a:r>
                      <a:r>
                        <a:rPr kumimoji="0" lang="ru-RU" sz="1600" kern="12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и </a:t>
                      </a:r>
                      <a:r>
                        <a:rPr kumimoji="0" lang="ru-RU" sz="1600" kern="1200" dirty="0" err="1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метапредметных</a:t>
                      </a:r>
                      <a:r>
                        <a:rPr kumimoji="0" lang="ru-RU" sz="1600" kern="12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игр позволяет сделать процесс обучения  интересным, когда ученик становится полноправным членом обучающего процесса, когда он видит цель своего обучения, область применения полученных знаний, может реально оценить свои успехи. При </a:t>
                      </a:r>
                      <a:r>
                        <a:rPr kumimoji="0" lang="ru-RU" sz="1600" kern="1200" dirty="0" err="1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метапредметном</a:t>
                      </a:r>
                      <a:r>
                        <a:rPr kumimoji="0" lang="ru-RU" sz="1600" kern="120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подходе к обучению можно смоделировать ситуацию успеха, когда обучающийся, имеющий затруднения по отдельно взятому предмету может проявить себя в целом. Игровые технологии позволяют сделать процесс обучения интересным и значимым как для педагога, так и для учащихся.</a:t>
                      </a:r>
                      <a:r>
                        <a:rPr kumimoji="0" lang="ru-RU" sz="1600" kern="1200" dirty="0" smtClean="0">
                          <a:effectLst/>
                        </a:rPr>
                        <a:t> </a:t>
                      </a:r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092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04800"/>
            <a:ext cx="8499520" cy="762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Технологии оценивания, </a:t>
            </a:r>
            <a:r>
              <a:rPr lang="ru-RU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ru-RU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используемые </a:t>
            </a:r>
            <a:r>
              <a:rPr lang="ru-RU" dirty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учителем в образовательном процессе </a:t>
            </a:r>
            <a:endParaRPr lang="ru-RU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1000028857"/>
              </p:ext>
            </p:extLst>
          </p:nvPr>
        </p:nvGraphicFramePr>
        <p:xfrm>
          <a:off x="179514" y="1124744"/>
          <a:ext cx="8784973" cy="524931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{1E171933-4619-4E11-9A3F-F7608DF75F80}</a:tableStyleId>
              </a:tblPr>
              <a:tblGrid>
                <a:gridCol w="1152126"/>
                <a:gridCol w="1296144"/>
                <a:gridCol w="3528392"/>
                <a:gridCol w="2808311"/>
              </a:tblGrid>
              <a:tr h="1053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Способы оценивания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Раздел (тема)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Формы, методы, приемы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Результат</a:t>
                      </a:r>
                    </a:p>
                  </a:txBody>
                  <a:tcPr marL="39511" marR="39511" marT="0" marB="0"/>
                </a:tc>
              </a:tr>
              <a:tr h="12377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формирующее оценивание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противодействие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терроризму и экстремизму в Российской Федерации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составление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тестов. Учащиеся самостоятельно формулируют вопросы по теме.  На основе  вопросов и полученных по ним ответов учитель проводит ознакомление с новым материалом не просто формальным изложением параграфа учебника, </a:t>
                      </a: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 но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апеллировать к прошлому опыту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конкретных детей, «выращивать» научное знание из житейского,  строить диалог по поводу изучаемого материала, основываясь на вопросах детей. Создание шкалы оценивания составленных вопросов.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закрепления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материала . Выявление уровня выполнения задания (самостоятельное изучение теоретического материала).  Повышение ответственность при выполнении задания, так как результаты попадают на всеобщее обозрение, более  того, «проверяются в деле» и подвергаются критике одноклассников. Развитие критического мышления, внимания к мелочам.  Создание ситуации успеха для большинства учеников.</a:t>
                      </a:r>
                    </a:p>
                  </a:txBody>
                  <a:tcPr marL="39511" marR="39511" marT="0" marB="0"/>
                </a:tc>
              </a:tr>
              <a:tr h="105361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самооценка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пожары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 жилых и общественных зданиях, их причины и последствия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мини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– обзор. В течение последних нескольких минут урока  ученики отвечают на половинке листка бумаги на следующие вопросы: «Какой момент был наиболее важным в том, что вы сегодня изучали?» и «Какой момент остался наименее ясным?»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 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получение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данных о том, как  ученики поняли то, что изучали в </a:t>
                      </a: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классе</a:t>
                      </a:r>
                      <a:endParaRPr lang="ru-RU" sz="1100" b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39511" marR="39511" marT="0" marB="0"/>
                </a:tc>
              </a:tr>
              <a:tr h="9482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критериальное оценивание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чрезвычайные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ситуации природного характера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карта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оценки групповой презентации. Ученикам  предлагается заполнить определённую форму, когда они будут смотреть презентацию группы. Ученикам  нужно посмотреть на приведённые учителем характеристики и дать свой отзыв на работу группы.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оценка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результатов совместной деятельности учащихся</a:t>
                      </a:r>
                    </a:p>
                  </a:txBody>
                  <a:tcPr marL="39511" marR="39511" marT="0" marB="0"/>
                </a:tc>
              </a:tr>
              <a:tr h="8428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взаимооценка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здоровье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как основная ценность человека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карта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понятий. Представляет собой двумерную иерархически организованную сетевую диаграмму, которая отражает структуру знаний в определённой предметной области, какой её видит ученик, преподаватель или эксперт.</a:t>
                      </a:r>
                    </a:p>
                  </a:txBody>
                  <a:tcPr marL="39511" marR="3951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представление </a:t>
                      </a:r>
                      <a:r>
                        <a:rPr lang="ru-RU" sz="11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учеником  учебного материала в максимально понятной форме, оценка своей способности к пониманию понятия</a:t>
                      </a:r>
                    </a:p>
                  </a:txBody>
                  <a:tcPr marL="39511" marR="3951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55171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04800"/>
            <a:ext cx="8283496" cy="762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dirty="0" smtClean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Формирование </a:t>
            </a:r>
            <a:r>
              <a:rPr lang="ru-RU" sz="2000" dirty="0" err="1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метапредметных</a:t>
            </a:r>
            <a:r>
              <a:rPr lang="ru-RU" sz="2000" dirty="0">
                <a:solidFill>
                  <a:schemeClr val="tx1"/>
                </a:solidFill>
                <a:effectLst/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компетенций обучающихся средствами предмета </a:t>
            </a:r>
            <a:endParaRPr lang="ru-RU" sz="2000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577702106"/>
              </p:ext>
            </p:extLst>
          </p:nvPr>
        </p:nvGraphicFramePr>
        <p:xfrm>
          <a:off x="251520" y="1124745"/>
          <a:ext cx="8568951" cy="561662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2016224"/>
                <a:gridCol w="2016224"/>
                <a:gridCol w="2394265"/>
                <a:gridCol w="2142238"/>
              </a:tblGrid>
              <a:tr h="577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Метапредметная</a:t>
                      </a:r>
                      <a:r>
                        <a:rPr lang="ru-RU" sz="1600" dirty="0">
                          <a:effectLst/>
                        </a:rPr>
                        <a:t> компетенция</a:t>
                      </a:r>
                      <a:endParaRPr lang="ru-RU" sz="16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Формы, методы, приемы</a:t>
                      </a:r>
                      <a:endParaRPr lang="ru-RU" sz="16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Результат</a:t>
                      </a:r>
                      <a:endParaRPr lang="ru-RU" sz="16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Примечание</a:t>
                      </a:r>
                      <a:endParaRPr lang="ru-RU" sz="160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</a:tr>
              <a:tr h="23109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сравнение, оценивание, выстраивание стратегии поиска решения задач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ситуация-иллюстрация (визуальная образная ситуация, представленная средствами ИКТ)</a:t>
                      </a:r>
                      <a:endParaRPr lang="ru-RU" sz="1600" b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умение оценивать правильность выполнения учебной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задачи в области безопасности жизнедеятельности, собственные возможности ее решения</a:t>
                      </a:r>
                      <a:endParaRPr lang="ru-RU" sz="1600" b="0" dirty="0">
                        <a:effectLst/>
                        <a:latin typeface="Arial Unicode MS" pitchFamily="34" charset="-128"/>
                        <a:ea typeface="Arial Unicode MS" pitchFamily="34" charset="-128"/>
                        <a:cs typeface="Arial Unicode MS" pitchFamily="34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задания </a:t>
                      </a:r>
                      <a:r>
                        <a:rPr lang="ru-RU" sz="16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могут быть как индивидуальными, так и групповыми</a:t>
                      </a:r>
                    </a:p>
                  </a:txBody>
                  <a:tcPr marL="68580" marR="68580" marT="0" marB="0"/>
                </a:tc>
              </a:tr>
              <a:tr h="272792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умения по поиску оптимального решения, развитие коммуникативных навыков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ситуация-проблема  (прототип реальной проблемы, которая требует оперативного решения)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формирование умений взаимодействовать с окружающими, выполнять различные социальные роли во время и при ликвидации последствий чрезвычайных ситуаций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задания </a:t>
                      </a:r>
                      <a:r>
                        <a:rPr lang="ru-RU" sz="16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могут быть как индивидуальными, так и групповыми, результатом совместной (групповой) работы учеников </a:t>
                      </a:r>
                      <a:r>
                        <a:rPr lang="ru-RU" sz="1600" b="0" dirty="0" smtClean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является </a:t>
                      </a:r>
                      <a:r>
                        <a:rPr lang="ru-RU" sz="1600" b="0" dirty="0">
                          <a:effectLst/>
                          <a:latin typeface="Arial Unicode MS" pitchFamily="34" charset="-128"/>
                          <a:ea typeface="Arial Unicode MS" pitchFamily="34" charset="-128"/>
                          <a:cs typeface="Arial Unicode MS" pitchFamily="34" charset="-128"/>
                        </a:rPr>
                        <a:t>«готовый продукт»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6837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588</TotalTime>
  <Words>1370</Words>
  <Application>Microsoft Office PowerPoint</Application>
  <PresentationFormat>Экран (4:3)</PresentationFormat>
  <Paragraphs>165</Paragraphs>
  <Slides>17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Воздушный поток</vt:lpstr>
      <vt:lpstr>Acrobat Document</vt:lpstr>
      <vt:lpstr>Представление педагогического опыта  преподавателя-организатора ОБЖ Пушкаревой Ирины Геннадиевны</vt:lpstr>
      <vt:lpstr>Сведения об учителе</vt:lpstr>
      <vt:lpstr>Актуальность опыта</vt:lpstr>
      <vt:lpstr>Противоречия и затруднения</vt:lpstr>
      <vt:lpstr>Условие возникновения, становления опыта</vt:lpstr>
      <vt:lpstr>Ведущая педагогическая идея опыта</vt:lpstr>
      <vt:lpstr>Обоснованность выбора образовательных технологий </vt:lpstr>
      <vt:lpstr>Технологии оценивания,  используемые учителем в образовательном процессе </vt:lpstr>
      <vt:lpstr>Формирование метапредметных компетенций обучающихся средствами предмета </vt:lpstr>
      <vt:lpstr>Организация образовательного процесса</vt:lpstr>
      <vt:lpstr> </vt:lpstr>
      <vt:lpstr>Повышение квалификации</vt:lpstr>
      <vt:lpstr>Слайд 13</vt:lpstr>
      <vt:lpstr>Результаты реализации опыта</vt:lpstr>
      <vt:lpstr>Результаты реализации опыта</vt:lpstr>
      <vt:lpstr>Распространение опыта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Представление педагогического опыта учителя Терюковой Ю.В.</dc:title>
  <dc:creator>KOBA</dc:creator>
  <cp:lastModifiedBy>Секретарь</cp:lastModifiedBy>
  <cp:revision>55</cp:revision>
  <dcterms:created xsi:type="dcterms:W3CDTF">2018-04-12T14:54:15Z</dcterms:created>
  <dcterms:modified xsi:type="dcterms:W3CDTF">2023-01-18T05:31:57Z</dcterms:modified>
</cp:coreProperties>
</file>