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0" r:id="rId4"/>
    <p:sldId id="259" r:id="rId5"/>
    <p:sldId id="258" r:id="rId6"/>
    <p:sldId id="269" r:id="rId7"/>
    <p:sldId id="270" r:id="rId8"/>
    <p:sldId id="272" r:id="rId9"/>
    <p:sldId id="279" r:id="rId10"/>
    <p:sldId id="273" r:id="rId11"/>
    <p:sldId id="278" r:id="rId12"/>
    <p:sldId id="276" r:id="rId13"/>
    <p:sldId id="274" r:id="rId14"/>
    <p:sldId id="271" r:id="rId15"/>
    <p:sldId id="268" r:id="rId16"/>
    <p:sldId id="267" r:id="rId17"/>
    <p:sldId id="266" r:id="rId18"/>
    <p:sldId id="265" r:id="rId19"/>
    <p:sldId id="264" r:id="rId20"/>
    <p:sldId id="263" r:id="rId21"/>
    <p:sldId id="262" r:id="rId22"/>
    <p:sldId id="281" r:id="rId23"/>
    <p:sldId id="285" r:id="rId24"/>
    <p:sldId id="282" r:id="rId25"/>
    <p:sldId id="283" r:id="rId26"/>
    <p:sldId id="284" r:id="rId2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28" autoAdjust="0"/>
  </p:normalViewPr>
  <p:slideViewPr>
    <p:cSldViewPr>
      <p:cViewPr varScale="1">
        <p:scale>
          <a:sx n="62" d="100"/>
          <a:sy n="62" d="100"/>
        </p:scale>
        <p:origin x="2496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hyperlink" Target="http://artgimnaziya1.ru/system/news_attachments/56400b5c31353175aa050000/original/img-20151101-wa0013.jpg?144703778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://artgimnaziya1.ru/system/news_attachments/56400c7931353175aa070000/original/img-20151101-wa0012.jpg?144703807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artgimnaziya1.ru/system/news_attachments/58171bd8313531402d3d0000/original/dsc_0599.JPG?1477909462" TargetMode="External"/><Relationship Id="rId13" Type="http://schemas.openxmlformats.org/officeDocument/2006/relationships/image" Target="../media/image50.emf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12" Type="http://schemas.openxmlformats.org/officeDocument/2006/relationships/package" Target="../embeddings/______Microsoft_PowerPoint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hyperlink" Target="http://artgimnaziya1.ru/system/news_attachments/58171bad313531402d3a0000/original/sam_8979.JPG?1477909420" TargetMode="External"/><Relationship Id="rId11" Type="http://schemas.openxmlformats.org/officeDocument/2006/relationships/image" Target="../media/image54.jpeg"/><Relationship Id="rId5" Type="http://schemas.openxmlformats.org/officeDocument/2006/relationships/image" Target="../media/image51.jpeg"/><Relationship Id="rId10" Type="http://schemas.openxmlformats.org/officeDocument/2006/relationships/hyperlink" Target="http://artgimnaziya1.ru/system/news_attachments/58171b9a313531402d320000/original/sam_8922.JPG?1477909401" TargetMode="External"/><Relationship Id="rId4" Type="http://schemas.openxmlformats.org/officeDocument/2006/relationships/hyperlink" Target="http://artgimnaziya1.ru/system/news_attachments/58171b8b313531402d2d0000/original/sam_8958.JPG?1477909386" TargetMode="External"/><Relationship Id="rId9" Type="http://schemas.openxmlformats.org/officeDocument/2006/relationships/image" Target="../media/image53.jpeg"/><Relationship Id="rId1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hyperlink" Target="http://artgimnaziya1.ru/system/news_attachments/571efc283135315339160000/original/izobrazhenie-058.jpg?1461648423" TargetMode="External"/><Relationship Id="rId5" Type="http://schemas.openxmlformats.org/officeDocument/2006/relationships/image" Target="../media/image1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hyperlink" Target="http://artgimnaziya1.ru/system/news_attachments/56400b5931353175aa020000/original/img-20151101-wa0017.jpg?1447037785" TargetMode="External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hyperlink" Target="http://artgimnaziya1.ru/system/news_attachments/5836495b3135315c5f050000/original/img-20161115-wa0010.jpg?1479952730" TargetMode="Externa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hyperlink" Target="http://artgimnaziya1.ru/system/news_attachments/5656e0253135313315060000/original/dsc04041.JPG?1448534053" TargetMode="External"/><Relationship Id="rId7" Type="http://schemas.openxmlformats.org/officeDocument/2006/relationships/hyperlink" Target="http://artgimnaziya1.ru/system/news_attachments/5656e00c3135313315020000/original/p1090347.JPG?1448534028" TargetMode="External"/><Relationship Id="rId12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7.jpeg"/><Relationship Id="rId5" Type="http://schemas.openxmlformats.org/officeDocument/2006/relationships/hyperlink" Target="http://artgimnaziya1.ru/system/news_attachments/5656e0283135313315090000/original/dsc04050.JPG?1448534056" TargetMode="External"/><Relationship Id="rId10" Type="http://schemas.openxmlformats.org/officeDocument/2006/relationships/image" Target="../media/image66.jpeg"/><Relationship Id="rId4" Type="http://schemas.openxmlformats.org/officeDocument/2006/relationships/image" Target="../media/image63.jpeg"/><Relationship Id="rId9" Type="http://schemas.openxmlformats.org/officeDocument/2006/relationships/hyperlink" Target="http://artgimnaziya1.ru/system/news_attachments/5656e0a131353134c8000000/original/dsc04037.JPG?1448534177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artgimnaziya1.ru/system/news_attachments/57fc725a31353130676b0000/original/izobrazhenie-019.jpg?1476162138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hyperlink" Target="http://artgimnaziya1.ru/system/news_attachments/57fc725b31353130676c0000/original/izobrazhenie-022.jpg?1476162139" TargetMode="External"/><Relationship Id="rId11" Type="http://schemas.openxmlformats.org/officeDocument/2006/relationships/image" Target="../media/image71.jpeg"/><Relationship Id="rId5" Type="http://schemas.openxmlformats.org/officeDocument/2006/relationships/image" Target="../media/image1.png"/><Relationship Id="rId10" Type="http://schemas.openxmlformats.org/officeDocument/2006/relationships/hyperlink" Target="http://artgimnaziya1.ru/system/news_attachments/57fc724d3135313067650000/original/izobrazhenie-012.jpg?1476162125" TargetMode="External"/><Relationship Id="rId4" Type="http://schemas.openxmlformats.org/officeDocument/2006/relationships/oleObject" Target="../embeddings/oleObject7.bin"/><Relationship Id="rId9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hyperlink" Target="http://artgimnaziya1.ru/system/news_attachments/58298aa43135313c9c0c0000/original/izobrazhenie-009.jpg?1479117475" TargetMode="External"/><Relationship Id="rId7" Type="http://schemas.openxmlformats.org/officeDocument/2006/relationships/hyperlink" Target="http://artgimnaziya1.ru/system/news_attachments/58298a7b3135313c9c040000/original/izobrazhenie-017.jpg?147911743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hyperlink" Target="http://artgimnaziya1.ru/system/news_attachments/58298a833135313c9c060000/original/izobrazhenie-003.jpg?1479117442" TargetMode="External"/><Relationship Id="rId10" Type="http://schemas.openxmlformats.org/officeDocument/2006/relationships/image" Target="../media/image77.jpeg"/><Relationship Id="rId4" Type="http://schemas.openxmlformats.org/officeDocument/2006/relationships/image" Target="../media/image73.jpeg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10" Type="http://schemas.openxmlformats.org/officeDocument/2006/relationships/image" Target="../media/image10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artgimnaziya1.ru/system/news_attachments/5899357631353162a1070000/original/dsc_1246.JPG?1486435702" TargetMode="External"/><Relationship Id="rId13" Type="http://schemas.openxmlformats.org/officeDocument/2006/relationships/image" Target="../media/image81.jpeg"/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12" Type="http://schemas.openxmlformats.org/officeDocument/2006/relationships/hyperlink" Target="http://artgimnaziya1.ru/system/news_attachments/58d9ff413135315c86050000/original/img-20170317-wa0018.jpg?1490681665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hyperlink" Target="http://artgimnaziya1.ru/system/news_attachments/5899358231353162a10a0000/original/dsc_1262.JPG?1486435714" TargetMode="External"/><Relationship Id="rId11" Type="http://schemas.openxmlformats.org/officeDocument/2006/relationships/image" Target="../media/image80.jpeg"/><Relationship Id="rId5" Type="http://schemas.openxmlformats.org/officeDocument/2006/relationships/image" Target="../media/image1.png"/><Relationship Id="rId15" Type="http://schemas.openxmlformats.org/officeDocument/2006/relationships/image" Target="../media/image82.jpeg"/><Relationship Id="rId10" Type="http://schemas.openxmlformats.org/officeDocument/2006/relationships/hyperlink" Target="http://artgimnaziya1.ru/system/news_attachments/589937873135311a5c040000/original/dsc_1271.JPG?1486436231" TargetMode="External"/><Relationship Id="rId4" Type="http://schemas.openxmlformats.org/officeDocument/2006/relationships/oleObject" Target="../embeddings/oleObject8.bin"/><Relationship Id="rId9" Type="http://schemas.openxmlformats.org/officeDocument/2006/relationships/image" Target="../media/image79.jpeg"/><Relationship Id="rId14" Type="http://schemas.openxmlformats.org/officeDocument/2006/relationships/hyperlink" Target="http://artgimnaziya1.ru/system/news_attachments/58d9ff3d3135315c86030000/original/img-20170317-wa0015.jpg?149068166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2.png"/><Relationship Id="rId7" Type="http://schemas.openxmlformats.org/officeDocument/2006/relationships/image" Target="../media/image9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jpeg"/><Relationship Id="rId5" Type="http://schemas.openxmlformats.org/officeDocument/2006/relationships/image" Target="../media/image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jpeg"/><Relationship Id="rId5" Type="http://schemas.openxmlformats.org/officeDocument/2006/relationships/image" Target="../media/image1.png"/><Relationship Id="rId10" Type="http://schemas.openxmlformats.org/officeDocument/2006/relationships/image" Target="../media/image33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57232" y="500034"/>
            <a:ext cx="56436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         осень года 2010 замыслили педагоги гимназические открыть 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наградительный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конкурс, «Город звезд» именуемый, чтобы были ребятушки за заслуги отмечены, чтоб </a:t>
            </a:r>
            <a:r>
              <a:rPr lang="ru-RU" i="1" dirty="0" err="1" smtClean="0">
                <a:solidFill>
                  <a:srgbClr val="CC3300"/>
                </a:solidFill>
                <a:latin typeface="Arial" charset="0"/>
              </a:rPr>
              <a:t>гордилася</a:t>
            </a:r>
            <a:r>
              <a:rPr lang="ru-RU" i="1" dirty="0" smtClean="0">
                <a:solidFill>
                  <a:srgbClr val="CC3300"/>
                </a:solidFill>
                <a:latin typeface="Arial" charset="0"/>
              </a:rPr>
              <a:t>  ими гимназия.</a:t>
            </a:r>
          </a:p>
        </p:txBody>
      </p:sp>
      <p:graphicFrame>
        <p:nvGraphicFramePr>
          <p:cNvPr id="1027" name="Object 2"/>
          <p:cNvGraphicFramePr>
            <a:graphicFrameLocks noChangeAspect="1"/>
          </p:cNvGraphicFramePr>
          <p:nvPr/>
        </p:nvGraphicFramePr>
        <p:xfrm>
          <a:off x="928670" y="142844"/>
          <a:ext cx="644525" cy="71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70" y="142844"/>
                        <a:ext cx="644525" cy="714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28670" y="4643438"/>
            <a:ext cx="564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А чтоб отметить заслуги учительские, две премии было придумано: одна – «Достояние года», вторая премия – «Признание».</a:t>
            </a:r>
          </a:p>
        </p:txBody>
      </p:sp>
      <p:pic>
        <p:nvPicPr>
          <p:cNvPr id="9" name="Рисунок 8" descr="E:\номинации 2010 эскиз 3.jpg"/>
          <p:cNvPicPr/>
          <p:nvPr/>
        </p:nvPicPr>
        <p:blipFill>
          <a:blip r:embed="rId6" cstate="print"/>
          <a:srcRect t="77"/>
          <a:stretch>
            <a:fillRect/>
          </a:stretch>
        </p:blipFill>
        <p:spPr bwMode="auto">
          <a:xfrm>
            <a:off x="1785926" y="2071670"/>
            <a:ext cx="37862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dns\Desktop\20180628_161556.jpg"/>
          <p:cNvPicPr/>
          <p:nvPr/>
        </p:nvPicPr>
        <p:blipFill>
          <a:blip r:embed="rId7" cstate="print"/>
          <a:srcRect l="8034" t="7050" r="1854" b="1465"/>
          <a:stretch>
            <a:fillRect/>
          </a:stretch>
        </p:blipFill>
        <p:spPr bwMode="auto">
          <a:xfrm>
            <a:off x="1071546" y="6072198"/>
            <a:ext cx="2571768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dns\Desktop\IMG-20180628-WA0004.jpg"/>
          <p:cNvPicPr/>
          <p:nvPr/>
        </p:nvPicPr>
        <p:blipFill>
          <a:blip r:embed="rId8"/>
          <a:srcRect l="3675" t="15354" r="8399" b="11516"/>
          <a:stretch>
            <a:fillRect/>
          </a:stretch>
        </p:blipFill>
        <p:spPr bwMode="auto">
          <a:xfrm>
            <a:off x="3929066" y="5643570"/>
            <a:ext cx="235745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46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22" y="857224"/>
            <a:ext cx="25003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   Да получено было известие, что славное наше учреждение внесено было в Реестр Национальный «Ведущие образовательные учреждения России»</a:t>
            </a:r>
            <a:endParaRPr lang="ru-RU" dirty="0"/>
          </a:p>
        </p:txBody>
      </p:sp>
      <p:pic>
        <p:nvPicPr>
          <p:cNvPr id="12" name="Рисунок 11" descr="C:\Users\dns\Desktop\Летопись\IMG-20180712-WA0007.jpg"/>
          <p:cNvPicPr/>
          <p:nvPr/>
        </p:nvPicPr>
        <p:blipFill>
          <a:blip r:embed="rId3"/>
          <a:srcRect l="4012" t="12673" r="12192" b="21051"/>
          <a:stretch>
            <a:fillRect/>
          </a:stretch>
        </p:blipFill>
        <p:spPr bwMode="auto">
          <a:xfrm>
            <a:off x="4214818" y="500034"/>
            <a:ext cx="2214578" cy="3286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C:\Users\dns\Desktop\для летописи\IMG_7182.JPG"/>
          <p:cNvPicPr/>
          <p:nvPr/>
        </p:nvPicPr>
        <p:blipFill>
          <a:blip r:embed="rId4" cstate="print"/>
          <a:srcRect l="8439" b="3190"/>
          <a:stretch>
            <a:fillRect/>
          </a:stretch>
        </p:blipFill>
        <p:spPr bwMode="auto">
          <a:xfrm>
            <a:off x="4357694" y="4857752"/>
            <a:ext cx="200026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214422" y="4786314"/>
            <a:ext cx="28575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    И проводился конкурс Всероссийский,  «Самый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креативный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класс» именуемый. Много детушек в нем приняли участие, но отобрали для поездки в Москву на съемки  телевизионные одного только одиннадцати-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классника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– Ярыгина Андрюшеньку.</a:t>
            </a:r>
            <a:endParaRPr lang="ru-RU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46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14422" y="500034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 </a:t>
            </a:r>
            <a:endParaRPr lang="ru-RU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60" y="285720"/>
            <a:ext cx="52149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     год 2014 снова на гимназию обрушилась слава громкая.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В спорте ребятушки прославились. Гимназист наш Петров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Семушка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в соревнованиях Всероссийских по ориентированию спортивному, «Черное море» прозываемых, место второе занял.</a:t>
            </a:r>
          </a:p>
          <a:p>
            <a:pPr algn="just"/>
            <a:endParaRPr lang="ru-RU" dirty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285860" y="-142908"/>
          <a:ext cx="6445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60" y="-142908"/>
                        <a:ext cx="6445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 descr="C:\Users\dns\Desktop\Летопись\IMG-20170517-WA0007.jpg"/>
          <p:cNvPicPr/>
          <p:nvPr/>
        </p:nvPicPr>
        <p:blipFill>
          <a:blip r:embed="rId6"/>
          <a:srcRect t="28275" r="3685" b="34389"/>
          <a:stretch>
            <a:fillRect/>
          </a:stretch>
        </p:blipFill>
        <p:spPr bwMode="auto">
          <a:xfrm>
            <a:off x="2000240" y="2500298"/>
            <a:ext cx="357190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071546" y="4929190"/>
            <a:ext cx="5429288" cy="237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Arial" charset="0"/>
              </a:rPr>
              <a:t>      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И другие ребятушки ему под стать: команда сборная 8-миклассников в «Президентских состязаниях», пройдя испытания многие,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добралася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до финиша и поехала на финал в Арсеньев-град.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Увенчалися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их усилия общекомандным местом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четвертыим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</a:t>
            </a:r>
          </a:p>
          <a:p>
            <a:pPr algn="just"/>
            <a:endParaRPr lang="ru-RU" dirty="0"/>
          </a:p>
        </p:txBody>
      </p:sp>
      <p:pic>
        <p:nvPicPr>
          <p:cNvPr id="11" name="Рисунок 10" descr="C:\Users\dns\Desktop\для летописи\2018-06-28-18-36-4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60" y="7286644"/>
            <a:ext cx="128588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dns\Desktop\Летопись\DSC0239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72" y="6786578"/>
            <a:ext cx="343847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42984" y="357158"/>
            <a:ext cx="35004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Arial" charset="0"/>
              </a:rPr>
              <a:t>   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Гимназисты у нас и умом отмечены. В результате испытаний отборочных программы </a:t>
            </a:r>
            <a:r>
              <a:rPr lang="en-US" i="1" dirty="0" smtClean="0">
                <a:solidFill>
                  <a:srgbClr val="C00000"/>
                </a:solidFill>
                <a:latin typeface="Arial" charset="0"/>
              </a:rPr>
              <a:t>FLEX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проводимых американским Консульством, 10-тиклассник 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Фисюк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Юрушка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обошел всех своих сотоварищей и отправился на год в Америку понабраться уму-разуму и своим опытом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поделитися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</a:t>
            </a:r>
            <a:endParaRPr lang="ru-RU" dirty="0"/>
          </a:p>
        </p:txBody>
      </p:sp>
      <p:pic>
        <p:nvPicPr>
          <p:cNvPr id="8" name="Рисунок 7" descr="C:\Users\dns\AppData\Local\Microsoft\Windows\INetCache\Content.Word\IMG-20180823-WA0013.jpg"/>
          <p:cNvPicPr/>
          <p:nvPr/>
        </p:nvPicPr>
        <p:blipFill>
          <a:blip r:embed="rId3" cstate="print"/>
          <a:srcRect l="22146" r="20669"/>
          <a:stretch>
            <a:fillRect/>
          </a:stretch>
        </p:blipFill>
        <p:spPr bwMode="auto">
          <a:xfrm>
            <a:off x="4714884" y="928662"/>
            <a:ext cx="1785950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1546" y="3500430"/>
            <a:ext cx="55007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Arial" charset="0"/>
              </a:rPr>
              <a:t>    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А и любят наши детушки игры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разныя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интеллектуальныя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 Собрали они ватагу знатоков, имя «ТЭБИ» для нее придумали и стали в играх участвовать, тех, что «Что? Где? Когда?» называются. Сначала стали победителями, а потом и чемпионами абсолютными.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Img 20151101 wa0012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84" y="5643570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dns\Desktop\для летописи\20180627_21512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94" y="5429256"/>
            <a:ext cx="2000264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 20151101 wa0013">
            <a:hlinkClick r:id="rId7"/>
          </p:cNvPr>
          <p:cNvPicPr/>
          <p:nvPr/>
        </p:nvPicPr>
        <p:blipFill>
          <a:blip r:embed="rId8"/>
          <a:srcRect t="6250" b="9375"/>
          <a:stretch>
            <a:fillRect/>
          </a:stretch>
        </p:blipFill>
        <p:spPr bwMode="auto">
          <a:xfrm>
            <a:off x="2643182" y="7215206"/>
            <a:ext cx="200026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071546" y="5214942"/>
            <a:ext cx="53578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А еще случилось событие важное: в рамках Всероссийской 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инициативы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общественно-государственной «Горячее сердце» был отмечен наш Булгаков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1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Димушка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тот самый спаситель утопающих, нагрудным 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знаком.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Нагрудный знак без фон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26" y="6786578"/>
            <a:ext cx="1357322" cy="212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1546" y="357158"/>
            <a:ext cx="52864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И в конкурсе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Всероссийскоем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работ творческих старшеклассников «Идеи Лихачева и современность» Железная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Дарьюшка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одиннадцатиклассница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получила диплом третьей степени за свое-то за  сочинение «Зло как источник человеческих пороков».</a:t>
            </a:r>
          </a:p>
        </p:txBody>
      </p:sp>
      <p:pic>
        <p:nvPicPr>
          <p:cNvPr id="6" name="Рисунок 5" descr="C:\Users\dns\Desktop\20180806_1727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1886">
            <a:off x="3982598" y="2537352"/>
            <a:ext cx="1783156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dns\Desktop\20180806_1728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90689">
            <a:off x="1745038" y="2543206"/>
            <a:ext cx="1643074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49" name="Picture 1" descr="C:\Users\User\Desktop\Снимок Булгаков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52" y="6715140"/>
            <a:ext cx="1678861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42984" y="357158"/>
            <a:ext cx="5357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И учителя в этом годе 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отличилися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В конкурсе городском на организацию работы воспитательной в номинации «Лучший классный руководитель среднего звена» победу безоговорочную одержала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Пойманова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Лариса, свет Михайловна.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4422" y="4786314"/>
            <a:ext cx="2908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2985" y="4387334"/>
            <a:ext cx="5357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Да и в рамках по ФГОС обучения учительницы школы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начальноей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провели задачу проектную. Работая в командах разновозрастных, ребятушки должны были создать проект, а потом и защитить его. </a:t>
            </a:r>
            <a:endParaRPr lang="ru-RU" dirty="0"/>
          </a:p>
        </p:txBody>
      </p:sp>
      <p:pic>
        <p:nvPicPr>
          <p:cNvPr id="7" name="Рисунок 6" descr="Sam 8958">
            <a:hlinkClick r:id="rId4"/>
          </p:cNvPr>
          <p:cNvPicPr/>
          <p:nvPr/>
        </p:nvPicPr>
        <p:blipFill>
          <a:blip r:embed="rId5"/>
          <a:srcRect r="12598"/>
          <a:stretch>
            <a:fillRect/>
          </a:stretch>
        </p:blipFill>
        <p:spPr bwMode="auto">
          <a:xfrm>
            <a:off x="3143248" y="7572396"/>
            <a:ext cx="135732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Sam 8979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8" y="6000760"/>
            <a:ext cx="135732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 0599">
            <a:hlinkClick r:id="rId8"/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86322" y="6572264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Sam 8922">
            <a:hlinkClick r:id="rId10"/>
          </p:cNvPr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42984" y="6572264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1500174" y="2428860"/>
          <a:ext cx="2214578" cy="1663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Слайд" r:id="rId12" imgW="4570610" imgH="3427643" progId="PowerPoint.Slide.12">
                  <p:embed/>
                </p:oleObj>
              </mc:Choice>
              <mc:Fallback>
                <p:oleObj name="Слайд" r:id="rId12" imgW="4570610" imgH="3427643" progId="PowerPoint.Slide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0174" y="2428860"/>
                        <a:ext cx="2214578" cy="16632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 descr="C:\Users\User\Desktop\20180914_115033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14818" y="2071670"/>
            <a:ext cx="1714512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1" name="Object 2"/>
          <p:cNvGraphicFramePr>
            <a:graphicFrameLocks noChangeAspect="1"/>
          </p:cNvGraphicFramePr>
          <p:nvPr/>
        </p:nvGraphicFramePr>
        <p:xfrm>
          <a:off x="1142984" y="142844"/>
          <a:ext cx="6445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84" y="142844"/>
                        <a:ext cx="6445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8670" y="500034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год 2015. В сей год Россия-матушка отмечала 70-летие Победы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Великоей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 Гимназия в стороне не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осталася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зародилися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две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новыя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традиции.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В преддверии  праздника великого провели фестиваль песни патриотической, где учащиеся классов  с 5-х по 11-е пели песни, войной рожденные. </a:t>
            </a:r>
            <a:endParaRPr lang="ru-RU" dirty="0"/>
          </a:p>
        </p:txBody>
      </p:sp>
      <p:pic>
        <p:nvPicPr>
          <p:cNvPr id="6" name="Рисунок 5" descr="Izobrazhenie 058">
            <a:hlinkClick r:id="rId6"/>
          </p:cNvPr>
          <p:cNvPicPr/>
          <p:nvPr/>
        </p:nvPicPr>
        <p:blipFill>
          <a:blip r:embed="rId7"/>
          <a:srcRect t="22222"/>
          <a:stretch>
            <a:fillRect/>
          </a:stretch>
        </p:blipFill>
        <p:spPr bwMode="auto">
          <a:xfrm>
            <a:off x="1285860" y="2786050"/>
            <a:ext cx="228601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46" y="4714876"/>
            <a:ext cx="53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А на митинге, Дню Победы посвященном, впервые прошел Бессмертный Полк гимназический.</a:t>
            </a:r>
            <a:endParaRPr lang="ru-RU" dirty="0"/>
          </a:p>
        </p:txBody>
      </p:sp>
      <p:pic>
        <p:nvPicPr>
          <p:cNvPr id="9" name="Рисунок 8" descr="C:\Users\dns\Desktop\Летопись\DSC_1507.JPG"/>
          <p:cNvPicPr/>
          <p:nvPr/>
        </p:nvPicPr>
        <p:blipFill>
          <a:blip r:embed="rId8" cstate="print"/>
          <a:srcRect t="13710"/>
          <a:stretch>
            <a:fillRect/>
          </a:stretch>
        </p:blipFill>
        <p:spPr bwMode="auto">
          <a:xfrm>
            <a:off x="1643050" y="5715008"/>
            <a:ext cx="435771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142984" y="7929586"/>
            <a:ext cx="53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С тех пор стало это славной традицией, от которой в стороне не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осталися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учителя, и родители детушек.  </a:t>
            </a:r>
            <a:endParaRPr lang="ru-RU" dirty="0"/>
          </a:p>
        </p:txBody>
      </p:sp>
      <p:pic>
        <p:nvPicPr>
          <p:cNvPr id="11" name="Рисунок 10" descr="F:\Новая папка (2)\DSC0312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8" y="2786050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46" y="357158"/>
            <a:ext cx="5357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Не только умом гимназисты прославились.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Адушева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свет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Настасьюшка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поучаствовала в краевом конкурсе красоты и таланта «Краса Приморья», заняла там место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первыя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 на всероссийском этапе конкурса «Краса России» признана была первой юной красавицей России.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0108" y="4387334"/>
            <a:ext cx="54292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Эрудиты  наши гимназические, дабы от красавицы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Настасьюшки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не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отстати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интеллектом своим  блеснули и стали абсолютными чемпионами среди школьных и молодежных команд в городской  интеллектуальной   игре «Знатоки».  И награду им вручал сам Блинов Алексей, член клуба знатоков «Что? Где? Когда?», двукратный обладатель «Хрустальной совы».</a:t>
            </a:r>
            <a:endParaRPr lang="ru-RU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 20151101 wa0017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6" y="7072330"/>
            <a:ext cx="185738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 20161115 wa0010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26" y="7072330"/>
            <a:ext cx="185738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miumi.ru/system/rich/rich_files/rich_files/000/003/175/big/image-20-06-16-07-13-1.jpeg"/>
          <p:cNvPicPr/>
          <p:nvPr/>
        </p:nvPicPr>
        <p:blipFill>
          <a:blip r:embed="rId7"/>
          <a:srcRect l="32710" t="32933" r="22715" b="6250"/>
          <a:stretch>
            <a:fillRect/>
          </a:stretch>
        </p:blipFill>
        <p:spPr bwMode="auto">
          <a:xfrm>
            <a:off x="3571876" y="2143108"/>
            <a:ext cx="25050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ÃÂÃÂÃÂ°ÃÂÃÂ° ÃÂ ÃÂ¾ÃÂÃÂÃÂ¸ÃÂ¸-2015"/>
          <p:cNvPicPr/>
          <p:nvPr/>
        </p:nvPicPr>
        <p:blipFill>
          <a:blip r:embed="rId8"/>
          <a:srcRect l="33992" r="33779" b="49078"/>
          <a:stretch>
            <a:fillRect/>
          </a:stretch>
        </p:blipFill>
        <p:spPr bwMode="auto">
          <a:xfrm>
            <a:off x="1500174" y="2428860"/>
            <a:ext cx="164307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2984" y="428597"/>
            <a:ext cx="53578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И предметную конференцию старшеклассников тоже решили традиционной 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сделати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 На сей назвали ее «Да, мы живём, не забывая...» и посвятили  Симонову Константину Михайловичу  – писателю, журналисту, редактору, общественному деятелю, шестикратному лауреату Государственной (Сталинской) премии.</a:t>
            </a:r>
            <a:endParaRPr lang="ru-RU" dirty="0"/>
          </a:p>
        </p:txBody>
      </p:sp>
      <p:pic>
        <p:nvPicPr>
          <p:cNvPr id="5" name="Рисунок 4" descr="Dsc04041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8" y="3286116"/>
            <a:ext cx="15716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4050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22" y="3286116"/>
            <a:ext cx="157163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1090347">
            <a:hlinkClick r:id="rId7"/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306" y="4357686"/>
            <a:ext cx="15716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4037">
            <a:hlinkClick r:id="rId9"/>
          </p:cNvPr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43512" y="4572000"/>
            <a:ext cx="142876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2984" y="6143636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А и город подарок сделал гимназии: обустроил площадку спортивную, чтоб заботились ребятушки и микрорайона жители о здоровье своем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драгоценноем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Рисунок 9" descr="C:\Users\User\Desktop\Новая папка (2)\IMG-20180912-WA002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71942" y="7429520"/>
            <a:ext cx="23574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Новая папка (2)\IMG-20180912-WA0023.jpg"/>
          <p:cNvPicPr/>
          <p:nvPr/>
        </p:nvPicPr>
        <p:blipFill>
          <a:blip r:embed="rId12" cstate="print"/>
          <a:srcRect l="9946" b="14804"/>
          <a:stretch>
            <a:fillRect/>
          </a:stretch>
        </p:blipFill>
        <p:spPr bwMode="auto">
          <a:xfrm>
            <a:off x="1285860" y="7429520"/>
            <a:ext cx="2643206" cy="135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28670" y="571472"/>
            <a:ext cx="5572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год 2016. Объявлен был конкурс в городе  для классных руководителей «Мой класс – самый  классный». Многие педагоги приняли в нем участие, но победу одержала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Баштавая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Ольга свет Сергеевна.</a:t>
            </a:r>
            <a:endParaRPr lang="ru-RU" dirty="0"/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142984" y="214282"/>
          <a:ext cx="6445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84" y="214282"/>
                        <a:ext cx="6445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42984" y="4929190"/>
            <a:ext cx="5572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Состоялась еще и ярмарка традиционная «Дары осени». Ох, уж и денег было собрано – 115000 рублей. Да потратили эти денежки на устройство радиоточки гимназической. </a:t>
            </a:r>
            <a:endParaRPr lang="ru-RU" dirty="0"/>
          </a:p>
        </p:txBody>
      </p:sp>
      <p:pic>
        <p:nvPicPr>
          <p:cNvPr id="6" name="Рисунок 5" descr="Izobrazhenie 022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4422" y="6143636"/>
            <a:ext cx="185738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zobrazhenie 019">
            <a:hlinkClick r:id="rId8"/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4884" y="6143636"/>
            <a:ext cx="171450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zobrazhenie 012">
            <a:hlinkClick r:id="rId10"/>
          </p:cNvPr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00372" y="7143768"/>
            <a:ext cx="1785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57364" y="2143108"/>
            <a:ext cx="3929090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84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1546" y="3428992"/>
            <a:ext cx="5429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Чтоб свою повысить квалификацию, пригласили педагоги гимназии к себе человека ученого из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Сургутского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университета педагогического. Занятия вела Носова Людмила свет Николаевна, проректор по инновационной деятельности.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Обучалися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они технологии формирования результатов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метапредметныих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zobrazhenie 009">
            <a:hlinkClick r:id="rId3"/>
          </p:cNvPr>
          <p:cNvPicPr/>
          <p:nvPr/>
        </p:nvPicPr>
        <p:blipFill>
          <a:blip r:embed="rId4"/>
          <a:srcRect t="16667"/>
          <a:stretch>
            <a:fillRect/>
          </a:stretch>
        </p:blipFill>
        <p:spPr bwMode="auto">
          <a:xfrm>
            <a:off x="1285860" y="7215206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zobrazhenie 003">
            <a:hlinkClick r:id="rId5"/>
          </p:cNvPr>
          <p:cNvPicPr/>
          <p:nvPr/>
        </p:nvPicPr>
        <p:blipFill>
          <a:blip r:embed="rId6"/>
          <a:srcRect t="12500"/>
          <a:stretch>
            <a:fillRect/>
          </a:stretch>
        </p:blipFill>
        <p:spPr bwMode="auto">
          <a:xfrm>
            <a:off x="4572008" y="7143768"/>
            <a:ext cx="185737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zobrazhenie 017">
            <a:hlinkClick r:id="rId7"/>
          </p:cNvPr>
          <p:cNvPicPr/>
          <p:nvPr/>
        </p:nvPicPr>
        <p:blipFill>
          <a:blip r:embed="rId8"/>
          <a:srcRect t="22727"/>
          <a:stretch>
            <a:fillRect/>
          </a:stretch>
        </p:blipFill>
        <p:spPr bwMode="auto">
          <a:xfrm>
            <a:off x="2857496" y="5786446"/>
            <a:ext cx="207170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1546" y="142844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А и решили наши детушки, из разных классов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собравшися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возродить команду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КВНовскую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ту, что «Нет слов»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прозывалася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И в городском фестивале поучаствовали.</a:t>
            </a:r>
          </a:p>
        </p:txBody>
      </p:sp>
      <p:pic>
        <p:nvPicPr>
          <p:cNvPr id="8" name="Рисунок 7" descr="C:\Users\User\Desktop\Новая папка (2)\IMG-20180912-WA0027.jpg"/>
          <p:cNvPicPr/>
          <p:nvPr/>
        </p:nvPicPr>
        <p:blipFill>
          <a:blip r:embed="rId9"/>
          <a:srcRect t="33206" r="-272" b="29486"/>
          <a:stretch>
            <a:fillRect/>
          </a:stretch>
        </p:blipFill>
        <p:spPr bwMode="auto">
          <a:xfrm>
            <a:off x="1071546" y="1500166"/>
            <a:ext cx="278608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dns\Desktop\IMG-20180201-WA000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71942" y="1500166"/>
            <a:ext cx="232431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8670" y="500034"/>
            <a:ext cx="55007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Arial" charset="0"/>
              </a:rPr>
              <a:t>            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год 2011 начались в России-матушке изменения, ФГОС они были поименованы. Первой приняла на себя удар школа начальная. А и сколько они маялись, программы и критерии  разрабатывая, систему оценивания придумывая.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dirty="0"/>
          </a:p>
        </p:txBody>
      </p:sp>
      <p:graphicFrame>
        <p:nvGraphicFramePr>
          <p:cNvPr id="2052" name="Object 2"/>
          <p:cNvGraphicFramePr>
            <a:graphicFrameLocks noChangeAspect="1"/>
          </p:cNvGraphicFramePr>
          <p:nvPr/>
        </p:nvGraphicFramePr>
        <p:xfrm>
          <a:off x="1000108" y="142844"/>
          <a:ext cx="500066" cy="72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8" y="142844"/>
                        <a:ext cx="500066" cy="72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38194" y="4714876"/>
            <a:ext cx="56436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И горазды у нас в гимназии на выдумки: чтоб родители ребятушек в стороне не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осталися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объявили для них конкурс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креативненький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– «Отличник детства».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6" cstate="print"/>
          <a:srcRect l="20561" r="20561"/>
          <a:stretch>
            <a:fillRect/>
          </a:stretch>
        </p:blipFill>
        <p:spPr bwMode="auto">
          <a:xfrm>
            <a:off x="928670" y="2500298"/>
            <a:ext cx="202739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70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42" y="6000760"/>
            <a:ext cx="200026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P4281408.JPG"/>
          <p:cNvPicPr/>
          <p:nvPr/>
        </p:nvPicPr>
        <p:blipFill>
          <a:blip r:embed="rId8" cstate="print"/>
          <a:srcRect t="12877"/>
          <a:stretch>
            <a:fillRect/>
          </a:stretch>
        </p:blipFill>
        <p:spPr bwMode="auto">
          <a:xfrm>
            <a:off x="1285860" y="6215074"/>
            <a:ext cx="2643206" cy="184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P4281429.JPG"/>
          <p:cNvPicPr/>
          <p:nvPr/>
        </p:nvPicPr>
        <p:blipFill>
          <a:blip r:embed="rId9" cstate="print"/>
          <a:srcRect t="5151"/>
          <a:stretch>
            <a:fillRect/>
          </a:stretch>
        </p:blipFill>
        <p:spPr bwMode="auto">
          <a:xfrm>
            <a:off x="3714752" y="7143769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dns\Desktop\IMG-20180823-WA0012.jpg"/>
          <p:cNvPicPr/>
          <p:nvPr/>
        </p:nvPicPr>
        <p:blipFill>
          <a:blip r:embed="rId10"/>
          <a:srcRect l="6496" t="24813" r="3543"/>
          <a:stretch>
            <a:fillRect/>
          </a:stretch>
        </p:blipFill>
        <p:spPr bwMode="auto">
          <a:xfrm>
            <a:off x="3000372" y="2285984"/>
            <a:ext cx="3662301" cy="204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214423" y="144599"/>
          <a:ext cx="578494" cy="64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23" y="144599"/>
                        <a:ext cx="578494" cy="64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1546" y="428596"/>
            <a:ext cx="54292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год 2017 з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ародилась новая традиция – персональные выставки работ наших талантливых ребят устраивать. Первооткрывателями стали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Гайдукова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Лизаветушка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Русина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Настасьюшка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Dsc 1262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82477" y="1952766"/>
            <a:ext cx="2012234" cy="202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 1246">
            <a:hlinkClick r:id="rId8"/>
          </p:cNvPr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1546" y="3143239"/>
            <a:ext cx="1928826" cy="186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 1271">
            <a:hlinkClick r:id="rId10"/>
          </p:cNvPr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 rot="16200000">
            <a:off x="4546264" y="3168984"/>
            <a:ext cx="1860808" cy="18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1546" y="5143504"/>
            <a:ext cx="54292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А и славная-то школа начальная стала участником программы Всероссийской, «Тетрадка дружбы» именуемой. Так  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внешкольная жизнь ребят пополнилась ещё одним увлекательным занятием, которое смогло отвлечь их от поднадоевших игр компьютерных.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Img 20170317 wa0018">
            <a:hlinkClick r:id="rId12"/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14488" y="7143768"/>
            <a:ext cx="18573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 20170317 wa0015">
            <a:hlinkClick r:id="rId14"/>
          </p:cNvPr>
          <p:cNvPicPr/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071942" y="7143768"/>
            <a:ext cx="1785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82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00108" y="357159"/>
            <a:ext cx="55007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В течение всего года учебного славные наши ребятушки поисковой работой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занималися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Результатами друг с другом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поделилися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Отчеты  в музей гимназический предоставили. Итогом сей работы поисковой стала экскурсия, «Боевые ордена» названная. Сей проект осуществила со своими мальчишками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Пойманова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Лариса свет Михайловна.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2984" y="5786447"/>
            <a:ext cx="5357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А еще случилась радость великая: наконец-то были средства изысканы и завершена реконструкция  здания, где раньше находилось общежитие, а теперь расположилась школа начальная.</a:t>
            </a:r>
          </a:p>
          <a:p>
            <a:pPr algn="just"/>
            <a:endParaRPr lang="ru-RU" dirty="0"/>
          </a:p>
        </p:txBody>
      </p:sp>
      <p:pic>
        <p:nvPicPr>
          <p:cNvPr id="5" name="Рисунок 4" descr="C:\Users\User\Desktop\Новая папка (2)\IMG-20180912-WA0026.jpg"/>
          <p:cNvPicPr/>
          <p:nvPr/>
        </p:nvPicPr>
        <p:blipFill>
          <a:blip r:embed="rId3"/>
          <a:srcRect l="5402" t="15605"/>
          <a:stretch>
            <a:fillRect/>
          </a:stretch>
        </p:blipFill>
        <p:spPr bwMode="auto">
          <a:xfrm>
            <a:off x="1142984" y="2714612"/>
            <a:ext cx="2714644" cy="148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Новая папка (2)\20170412_084127.jpg"/>
          <p:cNvPicPr/>
          <p:nvPr/>
        </p:nvPicPr>
        <p:blipFill>
          <a:blip r:embed="rId4" cstate="print"/>
          <a:srcRect t="16957"/>
          <a:stretch>
            <a:fillRect/>
          </a:stretch>
        </p:blipFill>
        <p:spPr bwMode="auto">
          <a:xfrm>
            <a:off x="3143248" y="4286248"/>
            <a:ext cx="3032721" cy="144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Новая папка (2)\IMG-20180912-WA001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30" y="7286644"/>
            <a:ext cx="3214710" cy="171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Новая папка (2)\20170412_085109.jpg"/>
          <p:cNvPicPr/>
          <p:nvPr/>
        </p:nvPicPr>
        <p:blipFill>
          <a:blip r:embed="rId6" cstate="print"/>
          <a:srcRect t="34216" b="7407"/>
          <a:stretch>
            <a:fillRect/>
          </a:stretch>
        </p:blipFill>
        <p:spPr bwMode="auto">
          <a:xfrm>
            <a:off x="1428736" y="4357686"/>
            <a:ext cx="1299387" cy="134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Новая папка (2)\20170412_09032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42" y="2786050"/>
            <a:ext cx="2426438" cy="136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00108" y="357159"/>
            <a:ext cx="5500726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В мае года сего состоялось еще одно событие:  открыта была экспозиция, посвященная человеку замечательному, много сделавшему для города и гимназии,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Сайбелю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Владимиру Александровичу.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Экспонаты для нее были собраны, стенды оформлены и помещение подготовлено силами семьи Владимира Александровича.  Присутствовали гости почетные, звучали слова признательные. </a:t>
            </a:r>
          </a:p>
          <a:p>
            <a:pPr algn="just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8" y="5143504"/>
            <a:ext cx="378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</a:p>
        </p:txBody>
      </p:sp>
      <p:pic>
        <p:nvPicPr>
          <p:cNvPr id="6" name="Рисунок 5" descr="C:\Users\User\Desktop\Новая папка (2)\IMG-20180912-WA0021.jpg"/>
          <p:cNvPicPr/>
          <p:nvPr/>
        </p:nvPicPr>
        <p:blipFill>
          <a:blip r:embed="rId3" cstate="print"/>
          <a:srcRect r="9563"/>
          <a:stretch>
            <a:fillRect/>
          </a:stretch>
        </p:blipFill>
        <p:spPr bwMode="auto">
          <a:xfrm>
            <a:off x="4214818" y="1857356"/>
            <a:ext cx="2428892" cy="146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dns\Desktop\Для Кати\IMG_58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8" y="2071670"/>
            <a:ext cx="2071702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я папка (2)\IMG-20180912-WA00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6" y="3214678"/>
            <a:ext cx="2714644" cy="149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dns\Desktop\Для Кати\IMG_5846.JPG"/>
          <p:cNvPicPr/>
          <p:nvPr/>
        </p:nvPicPr>
        <p:blipFill>
          <a:blip r:embed="rId6" cstate="print"/>
          <a:srcRect t="11958"/>
          <a:stretch>
            <a:fillRect/>
          </a:stretch>
        </p:blipFill>
        <p:spPr bwMode="auto">
          <a:xfrm>
            <a:off x="1714488" y="4572000"/>
            <a:ext cx="2687574" cy="157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dns\Desktop\Для Кати\IMG_5839.JPG"/>
          <p:cNvPicPr/>
          <p:nvPr/>
        </p:nvPicPr>
        <p:blipFill>
          <a:blip r:embed="rId7" cstate="print"/>
          <a:srcRect t="12963"/>
          <a:stretch>
            <a:fillRect/>
          </a:stretch>
        </p:blipFill>
        <p:spPr bwMode="auto">
          <a:xfrm>
            <a:off x="1357298" y="7572396"/>
            <a:ext cx="221457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dns\Desktop\Для Кати\IMG_589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504" y="7572396"/>
            <a:ext cx="23574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00108" y="571472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</a:t>
            </a:r>
            <a:endParaRPr lang="ru-RU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46" y="4357686"/>
            <a:ext cx="5429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2984" y="428596"/>
            <a:ext cx="52149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Осень принесла идеи новые. Дабы ловкостью, силой померяться, стали выезжать старшеклассники  на игру свою «Люди сильные» к берегу моря Японского в лагерь «Юность». </a:t>
            </a:r>
            <a:endParaRPr lang="ru-RU" dirty="0"/>
          </a:p>
        </p:txBody>
      </p:sp>
      <p:pic>
        <p:nvPicPr>
          <p:cNvPr id="8" name="Рисунок 7" descr="C:\Users\User\Desktop\Новая папка (2)\IMG-20180912-WA0014.jpg"/>
          <p:cNvPicPr/>
          <p:nvPr/>
        </p:nvPicPr>
        <p:blipFill>
          <a:blip r:embed="rId3" cstate="print"/>
          <a:srcRect t="22310" b="10549"/>
          <a:stretch>
            <a:fillRect/>
          </a:stretch>
        </p:blipFill>
        <p:spPr bwMode="auto">
          <a:xfrm>
            <a:off x="4786322" y="1714480"/>
            <a:ext cx="177353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Новая папка (2)\IMG-20180912-WA0016.jpg"/>
          <p:cNvPicPr/>
          <p:nvPr/>
        </p:nvPicPr>
        <p:blipFill>
          <a:blip r:embed="rId4" cstate="print"/>
          <a:srcRect r="8967" b="26857"/>
          <a:stretch>
            <a:fillRect/>
          </a:stretch>
        </p:blipFill>
        <p:spPr bwMode="auto">
          <a:xfrm>
            <a:off x="1285860" y="2857488"/>
            <a:ext cx="324236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Новая папка (2)\IMG-20180912-WA0013.jpg"/>
          <p:cNvPicPr/>
          <p:nvPr/>
        </p:nvPicPr>
        <p:blipFill>
          <a:blip r:embed="rId5" cstate="print"/>
          <a:srcRect t="12366" r="5000"/>
          <a:stretch>
            <a:fillRect/>
          </a:stretch>
        </p:blipFill>
        <p:spPr bwMode="auto">
          <a:xfrm>
            <a:off x="2857496" y="4786314"/>
            <a:ext cx="328614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dns\AppData\Local\Microsoft\Windows\INetCache\Content.Word\IMG-20180913-WA0010.jpg"/>
          <p:cNvPicPr/>
          <p:nvPr/>
        </p:nvPicPr>
        <p:blipFill>
          <a:blip r:embed="rId6"/>
          <a:srcRect l="4710" r="8445" b="5117"/>
          <a:stretch>
            <a:fillRect/>
          </a:stretch>
        </p:blipFill>
        <p:spPr bwMode="auto">
          <a:xfrm>
            <a:off x="1357298" y="6929454"/>
            <a:ext cx="32147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00108" y="571472"/>
            <a:ext cx="5500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год 2018. Начало года сего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ознаменовалося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победой отряда «Звездочка» в г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ородском слете тимуровских и волонтерских отрядов «Гайдар. Время. Мы».</a:t>
            </a:r>
          </a:p>
          <a:p>
            <a:pPr algn="just"/>
            <a:endParaRPr lang="ru-RU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1747" name="Object 2"/>
          <p:cNvGraphicFramePr>
            <a:graphicFrameLocks noChangeAspect="1"/>
          </p:cNvGraphicFramePr>
          <p:nvPr/>
        </p:nvGraphicFramePr>
        <p:xfrm>
          <a:off x="1071546" y="214282"/>
          <a:ext cx="6445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46" y="214282"/>
                        <a:ext cx="6445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1546" y="4357686"/>
            <a:ext cx="5429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Не отстали от них и другие ребятушки. В  г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ородской слете поисковых групп «Артем – наша биография», посвященном 80-летию образования  Артема-города, тоже место первое заняли.</a:t>
            </a:r>
          </a:p>
          <a:p>
            <a:pPr algn="just"/>
            <a:endParaRPr lang="ru-RU" dirty="0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2143116" y="1857356"/>
          <a:ext cx="3119459" cy="2339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Презентация" r:id="rId6" imgW="4570532" imgH="3427608" progId="PowerPoint.Show.8">
                  <p:embed/>
                </p:oleObj>
              </mc:Choice>
              <mc:Fallback>
                <p:oleObj name="Презентация" r:id="rId6" imgW="4570532" imgH="3427608" progId="PowerPoint.Show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16" y="1857356"/>
                        <a:ext cx="3119459" cy="23395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C:\Users\User\Desktop\20180914_11503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34" y="5929322"/>
            <a:ext cx="1885950" cy="264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42984" y="571472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Славные ученики гимназии растут людьми неравнодушными. Уж, казалось бы, и школу закончили, а заботятся о добром имени гимназии. Проходя по парку Авиаторов и увидев деревьев высадку, решили к благому делу подключиться, чтобы память о них в городе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осталася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dirty="0"/>
          </a:p>
        </p:txBody>
      </p:sp>
      <p:pic>
        <p:nvPicPr>
          <p:cNvPr id="4" name="Рисунок 3" descr="высадка деревьев прошла в парке Авиатор (2).JPG"/>
          <p:cNvPicPr/>
          <p:nvPr/>
        </p:nvPicPr>
        <p:blipFill>
          <a:blip r:embed="rId3"/>
          <a:srcRect l="20333" t="16500" r="8500" b="4250"/>
          <a:stretch>
            <a:fillRect/>
          </a:stretch>
        </p:blipFill>
        <p:spPr bwMode="auto">
          <a:xfrm>
            <a:off x="2643182" y="5786446"/>
            <a:ext cx="378142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высадка деревьев прошла в парке Авиатор (1).JPG"/>
          <p:cNvPicPr/>
          <p:nvPr/>
        </p:nvPicPr>
        <p:blipFill>
          <a:blip r:embed="rId4"/>
          <a:srcRect l="16833" r="8000" b="7250"/>
          <a:stretch>
            <a:fillRect/>
          </a:stretch>
        </p:blipFill>
        <p:spPr bwMode="auto">
          <a:xfrm>
            <a:off x="1285860" y="2786050"/>
            <a:ext cx="38576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42984" y="285720"/>
            <a:ext cx="53823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В преддверии своего 25-ого дня рождения гимназия  решила облагородить, озеленить свою территорию, высадив аллею юбилейную. 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А тут и краевая акция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подвернулася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 «Посади дерево»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называлася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Объединив эти два события, на линейке,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 Сентября посвященной, гимназисты высадили саженцы. В действе сем принимали участие и почетные гости приглашенные: председатель Законодательного собрания Приморского края Ролик Александр Иванович и председатель Думы АГО </a:t>
            </a:r>
            <a:r>
              <a:rPr lang="ru-RU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Бадель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Анатолий Викторович.</a:t>
            </a:r>
          </a:p>
        </p:txBody>
      </p:sp>
      <p:pic>
        <p:nvPicPr>
          <p:cNvPr id="37890" name="Picture 2" descr="C:\Users\User\Desktop\Новая папка (2)\IMG-20180912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7" y="6715140"/>
            <a:ext cx="2780651" cy="1857388"/>
          </a:xfrm>
          <a:prstGeom prst="rect">
            <a:avLst/>
          </a:prstGeom>
          <a:noFill/>
        </p:spPr>
      </p:pic>
      <p:pic>
        <p:nvPicPr>
          <p:cNvPr id="5" name="Рисунок 4" descr="C:\Users\User\Desktop\Новая папка (2)\IMG-20180912-WA00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84" y="6715140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dns\AppData\Local\Microsoft\Windows\INetCache\Content.Word\IMG-20180913-WA00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16" y="4214810"/>
            <a:ext cx="3429024" cy="213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57232" y="214282"/>
            <a:ext cx="5715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А гимназисты наши замечательные не сдают позиций  набранных: и в учебе, и в спорте отметились.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Варич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Данилушка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11 класса учащийся, во Всероссийской олимпиаде школьников поучаствовал, по прозванию «Ломоносов». До Москвы аж добрался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Данилушка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2 место занял по истории, 3 место – по отношениям международным 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глобалистике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32" y="4714876"/>
            <a:ext cx="57864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А в 10 классе Павлуша Абраменков чемпионом стал в 5-й летней Спартакиаде учащихся России. И за то получил Президента России Премию, для поддержки талантливой молодежи предназначенную, в рамках реализации приоритетного национального проекта «Образование». </a:t>
            </a:r>
          </a:p>
        </p:txBody>
      </p:sp>
      <p:pic>
        <p:nvPicPr>
          <p:cNvPr id="5" name="Рисунок 4" descr="C:\Users\dns\Desktop\IMG-20180628-WA0003.jpg"/>
          <p:cNvPicPr/>
          <p:nvPr/>
        </p:nvPicPr>
        <p:blipFill>
          <a:blip r:embed="rId3"/>
          <a:srcRect t="9449"/>
          <a:stretch>
            <a:fillRect/>
          </a:stretch>
        </p:blipFill>
        <p:spPr bwMode="auto">
          <a:xfrm>
            <a:off x="3571876" y="6500826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32" y="2714612"/>
            <a:ext cx="203340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C:\Users\dns\Desktop\варич1 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86581">
            <a:off x="1442631" y="3175260"/>
            <a:ext cx="1581773" cy="109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dns\Desktop\варич2 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614696">
            <a:off x="2743377" y="3341104"/>
            <a:ext cx="1585556" cy="101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81070" y="4786314"/>
            <a:ext cx="5562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Да и придумали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фишечку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новую: утвердили эмблему гимназии, стал им леопард дальневосточный, в Книгу Красную занесенный.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0108" y="214282"/>
            <a:ext cx="5500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А и в рамках Президентских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состязаниий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ребятишки наши были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первыя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: класс 10-й Артеменко Марины Никитичны одержал в них победу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великыя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pic>
        <p:nvPicPr>
          <p:cNvPr id="5" name="Рисунок 4" descr="Talisman organizatsii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84" y="6572264"/>
            <a:ext cx="157163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1427190422265.jpg"/>
          <p:cNvPicPr/>
          <p:nvPr/>
        </p:nvPicPr>
        <p:blipFill>
          <a:blip r:embed="rId4"/>
          <a:srcRect l="3937" t="16240" b="28789"/>
          <a:stretch>
            <a:fillRect/>
          </a:stretch>
        </p:blipFill>
        <p:spPr bwMode="auto">
          <a:xfrm>
            <a:off x="1142984" y="1785918"/>
            <a:ext cx="34290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ns\Desktop\IMG-20180628-WA00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62367">
            <a:off x="5058858" y="2060331"/>
            <a:ext cx="1172579" cy="19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dns\Desktop\Летопись\Изображение 017.jpg"/>
          <p:cNvPicPr/>
          <p:nvPr/>
        </p:nvPicPr>
        <p:blipFill>
          <a:blip r:embed="rId6" cstate="print"/>
          <a:srcRect l="8675" t="10638" r="-1712"/>
          <a:stretch>
            <a:fillRect/>
          </a:stretch>
        </p:blipFill>
        <p:spPr bwMode="auto">
          <a:xfrm>
            <a:off x="2786058" y="6072198"/>
            <a:ext cx="3876056" cy="249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" y="-35626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00108" y="357158"/>
            <a:ext cx="56436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    год 2012 продолжали ребятушки победами радовать.  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В городском конкурсе «Ученик года» в финале оказались 2 девицы: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Ашуркина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Анастасия,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одиннадцатиклассница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 победителем конкурса ставшая, и Мищенко Людмила, что победила в номинации «Активная жизненная позиция» и приз зрительских симпатий завоевала. </a:t>
            </a:r>
          </a:p>
          <a:p>
            <a:pPr algn="just"/>
            <a:endParaRPr lang="ru-RU" dirty="0"/>
          </a:p>
        </p:txBody>
      </p:sp>
      <p:graphicFrame>
        <p:nvGraphicFramePr>
          <p:cNvPr id="3075" name="Object 2"/>
          <p:cNvGraphicFramePr>
            <a:graphicFrameLocks noChangeAspect="1"/>
          </p:cNvGraphicFramePr>
          <p:nvPr/>
        </p:nvGraphicFramePr>
        <p:xfrm>
          <a:off x="1071546" y="0"/>
          <a:ext cx="6445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46" y="0"/>
                        <a:ext cx="6445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 rot="10800000" flipV="1">
            <a:off x="1071546" y="4225754"/>
            <a:ext cx="55626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А мальчишечка Павловский Никитушка, журналистом стать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желаючи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сподвиг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своих сотоварищей на участие в конкурсе краевом печатных изданий школьных «Слово - великая сила». И заняли они место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первыя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 И в награду получили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поездочку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на форум «Инновационные технологии в образовании», в городе Адлере проводившемся.</a:t>
            </a:r>
          </a:p>
        </p:txBody>
      </p:sp>
      <p:pic>
        <p:nvPicPr>
          <p:cNvPr id="8" name="Рисунок 7" descr="C:\Users\dns\AppData\Local\Microsoft\Windows\INetCache\Content.Word\IMG-20180823-WA0016.jpg"/>
          <p:cNvPicPr/>
          <p:nvPr/>
        </p:nvPicPr>
        <p:blipFill>
          <a:blip r:embed="rId6" cstate="print"/>
          <a:srcRect l="15945" t="8268" r="17421"/>
          <a:stretch>
            <a:fillRect/>
          </a:stretch>
        </p:blipFill>
        <p:spPr bwMode="auto">
          <a:xfrm>
            <a:off x="4643446" y="6500826"/>
            <a:ext cx="1800860" cy="241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dns\AppData\Local\Microsoft\Windows\INetCache\Content.Word\IMG-20180823-WA0014.jpg"/>
          <p:cNvPicPr/>
          <p:nvPr/>
        </p:nvPicPr>
        <p:blipFill>
          <a:blip r:embed="rId7"/>
          <a:srcRect t="3545" r="15945" b="12406"/>
          <a:stretch>
            <a:fillRect/>
          </a:stretch>
        </p:blipFill>
        <p:spPr bwMode="auto">
          <a:xfrm>
            <a:off x="1285860" y="6643702"/>
            <a:ext cx="3246664" cy="214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dns\AppData\Local\Microsoft\Windows\INetCache\Content.Word\IMG-20180823-WA0021.jpg"/>
          <p:cNvPicPr/>
          <p:nvPr/>
        </p:nvPicPr>
        <p:blipFill>
          <a:blip r:embed="rId8" cstate="print"/>
          <a:srcRect l="9366" t="17963" r="5467" b="10741"/>
          <a:stretch>
            <a:fillRect/>
          </a:stretch>
        </p:blipFill>
        <p:spPr bwMode="auto">
          <a:xfrm>
            <a:off x="5143512" y="2428860"/>
            <a:ext cx="1214446" cy="184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E:\Ашуркина Настя\Ученик года\IMG_1061.JPG"/>
          <p:cNvPicPr/>
          <p:nvPr/>
        </p:nvPicPr>
        <p:blipFill>
          <a:blip r:embed="rId9" cstate="print"/>
          <a:srcRect l="30756" t="10588"/>
          <a:stretch>
            <a:fillRect/>
          </a:stretch>
        </p:blipFill>
        <p:spPr bwMode="auto">
          <a:xfrm>
            <a:off x="2357430" y="2643174"/>
            <a:ext cx="1714512" cy="152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81070" y="642910"/>
            <a:ext cx="30623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А и дело-то затеяли богоугодное. Дабы почтить память героев, павших   на полях сражений войны Великой Отечественной,  установили во дворе гимназии обелиск, по проекту ученицы Татьяны Клепиковой созданный. 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6256" y="4357686"/>
            <a:ext cx="23574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Состоялось открытие торжественное, на котором ветераны присутствовали. </a:t>
            </a:r>
          </a:p>
        </p:txBody>
      </p:sp>
      <p:pic>
        <p:nvPicPr>
          <p:cNvPr id="5" name="Рисунок 4" descr="C:\Users\dns\Desktop\для летописи\фото обелиска.jpg"/>
          <p:cNvPicPr/>
          <p:nvPr/>
        </p:nvPicPr>
        <p:blipFill>
          <a:blip r:embed="rId3" cstate="print"/>
          <a:srcRect r="4961"/>
          <a:stretch>
            <a:fillRect/>
          </a:stretch>
        </p:blipFill>
        <p:spPr bwMode="auto">
          <a:xfrm>
            <a:off x="4214818" y="428596"/>
            <a:ext cx="233404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dns\Desktop\для летописи\IMG_0571.JPG"/>
          <p:cNvPicPr/>
          <p:nvPr/>
        </p:nvPicPr>
        <p:blipFill>
          <a:blip r:embed="rId4"/>
          <a:srcRect l="26771" t="23028" r="24019" b="22653"/>
          <a:stretch>
            <a:fillRect/>
          </a:stretch>
        </p:blipFill>
        <p:spPr bwMode="auto">
          <a:xfrm>
            <a:off x="1071546" y="4071934"/>
            <a:ext cx="27146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46" y="6572264"/>
            <a:ext cx="357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А и не зря на городском смотре-конкурсе на лучшую работы организацию по воспитанию патриотическому гимназия заняла место первое.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C:\Users\dns\Desktop\Летопись\IMG-20180712-WA0008.jpg"/>
          <p:cNvPicPr/>
          <p:nvPr/>
        </p:nvPicPr>
        <p:blipFill>
          <a:blip r:embed="rId5"/>
          <a:srcRect t="20661" r="9359" b="9504"/>
          <a:stretch>
            <a:fillRect/>
          </a:stretch>
        </p:blipFill>
        <p:spPr bwMode="auto">
          <a:xfrm>
            <a:off x="4857760" y="6357950"/>
            <a:ext cx="1658676" cy="2266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42984" y="357158"/>
            <a:ext cx="535785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Жизнь своим чередом движется, не только победы, но и серьезные испытания подбрасывает.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В лето года 2012 оказался гимназист Булгаков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Димушка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в детском лагере оздоровительном, в Северной Корее расположенном. И во время соревнований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водныих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стали тонуть двое китайских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детишечек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. И недолго раздумывая,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Димушка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бросился  в воды речные и спас утопающих детушек. За что был отмечен он </a:t>
            </a:r>
            <a:r>
              <a:rPr lang="ru-RU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Благодарностью Консула китайского и собрания Законодательного края Приморского.</a:t>
            </a:r>
          </a:p>
          <a:p>
            <a:pPr algn="just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dns\Desktop\булгаков\IMG_0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0" y="4286248"/>
            <a:ext cx="235745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dns\Desktop\булгаков\шк (298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26" y="6215074"/>
            <a:ext cx="1643074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dns\Desktop\булгаков\IMG_07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66" y="5715008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00108" y="500034"/>
            <a:ext cx="55721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      год 2013  в городском конкурсе «Лучший по профессии» Сергиенко </a:t>
            </a:r>
            <a:r>
              <a:rPr lang="ru-RU" i="1" dirty="0" err="1" smtClean="0">
                <a:solidFill>
                  <a:srgbClr val="C00000"/>
                </a:solidFill>
                <a:latin typeface="Arial" charset="0"/>
              </a:rPr>
              <a:t>Оксанушка</a:t>
            </a:r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, свет Владимировна, заняла место первое, обойдя конкурентов множество.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</a:endParaRP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А и неугомонный Павловский наш Никитушка  захотел  в конкурсе «Ученик года» силы попробовать. И отмечено было его участие наградою, «Приз зрительских симпатий» называемой.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071546" y="142844"/>
          <a:ext cx="6445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Photo Editor Photo" r:id="rId4" imgW="2000000" imgH="2390476" progId="">
                  <p:embed/>
                </p:oleObj>
              </mc:Choice>
              <mc:Fallback>
                <p:oleObj name="Photo Editor Photo" r:id="rId4" imgW="2000000" imgH="239047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46" y="142844"/>
                        <a:ext cx="6445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14422" y="4786315"/>
            <a:ext cx="5072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 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9" name="Рисунок 8" descr="C:\Users\dns\Desktop\Летопись\IMG_0268.JPG"/>
          <p:cNvPicPr/>
          <p:nvPr/>
        </p:nvPicPr>
        <p:blipFill>
          <a:blip r:embed="rId6" cstate="print"/>
          <a:srcRect l="30633" t="13109" r="21743"/>
          <a:stretch>
            <a:fillRect/>
          </a:stretch>
        </p:blipFill>
        <p:spPr bwMode="auto">
          <a:xfrm>
            <a:off x="1142984" y="1785918"/>
            <a:ext cx="19288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dns\Desktop\Летопись\IMG_0196.JPG"/>
          <p:cNvPicPr/>
          <p:nvPr/>
        </p:nvPicPr>
        <p:blipFill>
          <a:blip r:embed="rId7" cstate="print"/>
          <a:srcRect l="22984" t="20619" r="10626"/>
          <a:stretch>
            <a:fillRect/>
          </a:stretch>
        </p:blipFill>
        <p:spPr bwMode="auto">
          <a:xfrm>
            <a:off x="3286124" y="1785918"/>
            <a:ext cx="32297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dns\AppData\Local\Microsoft\Windows\INetCache\Content.Word\IMG-20180823-WA0020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86190" y="5857884"/>
            <a:ext cx="2786082" cy="18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dns\AppData\Local\Microsoft\Windows\INetCache\Content.Word\IMG-20180823-WA0018.jpg"/>
          <p:cNvPicPr/>
          <p:nvPr/>
        </p:nvPicPr>
        <p:blipFill>
          <a:blip r:embed="rId9"/>
          <a:srcRect l="10781" r="3644"/>
          <a:stretch>
            <a:fillRect/>
          </a:stretch>
        </p:blipFill>
        <p:spPr bwMode="auto">
          <a:xfrm>
            <a:off x="1071546" y="5857884"/>
            <a:ext cx="2428892" cy="179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dns\AppData\Local\Microsoft\Windows\INetCache\Content.Word\IMG-20180823-WA001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7430" y="7143768"/>
            <a:ext cx="2428892" cy="171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00108" y="357158"/>
            <a:ext cx="5429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А ещё в сей год случилось событие важное – гимназии 20 лет исполнилось. </a:t>
            </a:r>
          </a:p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</a:rPr>
              <a:t>      И в честь сего великого события выпускники заложили капсулу памятную  с обращением к выпускникам будущим года 2033. </a:t>
            </a:r>
            <a:endParaRPr lang="ru-RU" i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dns\Desktop\для летописи\IMG_7122.JPG"/>
          <p:cNvPicPr/>
          <p:nvPr/>
        </p:nvPicPr>
        <p:blipFill>
          <a:blip r:embed="rId3" cstate="print"/>
          <a:srcRect l="3395" t="16013" r="3613" b="8824"/>
          <a:stretch>
            <a:fillRect/>
          </a:stretch>
        </p:blipFill>
        <p:spPr bwMode="auto">
          <a:xfrm>
            <a:off x="1643050" y="2071670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22" y="4786315"/>
            <a:ext cx="5072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 </a:t>
            </a: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  <a:cs typeface="Arial" pitchFamily="34" charset="0"/>
            </a:endParaRPr>
          </a:p>
          <a:p>
            <a:pPr algn="just"/>
            <a:endParaRPr lang="ru-RU" i="1" dirty="0" smtClean="0">
              <a:solidFill>
                <a:srgbClr val="C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46" y="4929190"/>
            <a:ext cx="5429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C00000"/>
                </a:solidFill>
                <a:latin typeface="Arial" charset="0"/>
                <a:cs typeface="Arial" pitchFamily="34" charset="0"/>
              </a:rPr>
              <a:t>    Да еще был заложен сад сиреневый на радость поколениям следующим.</a:t>
            </a:r>
            <a:endParaRPr lang="ru-RU" dirty="0"/>
          </a:p>
        </p:txBody>
      </p:sp>
      <p:pic>
        <p:nvPicPr>
          <p:cNvPr id="8" name="Рисунок 7" descr="C:\Users\dns\Desktop\для летописи\IMG-20180629-WA000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20830196">
            <a:off x="1171507" y="6087800"/>
            <a:ext cx="2346325" cy="245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dns\Desktop\для летописи\IMG-20180629-WA000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988533">
            <a:off x="4076686" y="6208843"/>
            <a:ext cx="2316329" cy="238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1709</Words>
  <Application>Microsoft Office PowerPoint</Application>
  <PresentationFormat>Экран (4:3)</PresentationFormat>
  <Paragraphs>98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Times New Roman</vt:lpstr>
      <vt:lpstr>Тема Office</vt:lpstr>
      <vt:lpstr>Photo Editor Photo</vt:lpstr>
      <vt:lpstr>Слайд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dns</dc:creator>
  <cp:lastModifiedBy>User</cp:lastModifiedBy>
  <cp:revision>110</cp:revision>
  <dcterms:created xsi:type="dcterms:W3CDTF">2018-06-27T08:53:36Z</dcterms:created>
  <dcterms:modified xsi:type="dcterms:W3CDTF">2023-06-20T06:25:57Z</dcterms:modified>
</cp:coreProperties>
</file>