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3/12/2017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3/12/2017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DEB9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27828" y="1637919"/>
            <a:ext cx="3856354" cy="37312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3/12/2017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3/12/2017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5800" y="1066800"/>
            <a:ext cx="7772400" cy="1354217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«УНИВЕРСАЛЬНЫЕ УЧЕБНЫЕ ДЕЙСТВИЯ»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idx="1"/>
          </p:nvPr>
        </p:nvSpPr>
        <p:spPr>
          <a:xfrm>
            <a:off x="1371600" y="3840480"/>
            <a:ext cx="6400800" cy="21544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mtClean="0"/>
              <a:t>			Торшина</a:t>
            </a:r>
            <a:r>
              <a:rPr lang="ru-RU" dirty="0" smtClean="0"/>
              <a:t> </a:t>
            </a:r>
            <a:r>
              <a:rPr lang="ru-RU" dirty="0" smtClean="0"/>
              <a:t>Е. Н.</a:t>
            </a:r>
          </a:p>
          <a:p>
            <a:pPr>
              <a:buNone/>
            </a:pPr>
            <a:r>
              <a:rPr lang="ru-RU" dirty="0" smtClean="0"/>
              <a:t>			учитель английского языка </a:t>
            </a:r>
          </a:p>
          <a:p>
            <a:pPr>
              <a:buNone/>
            </a:pPr>
            <a:r>
              <a:rPr lang="ru-RU" dirty="0" smtClean="0"/>
              <a:t>			МБОУ Гимназия №1</a:t>
            </a:r>
          </a:p>
          <a:p>
            <a:pPr>
              <a:buNone/>
            </a:pPr>
            <a:r>
              <a:rPr lang="ru-RU" dirty="0" smtClean="0"/>
              <a:t>      		Артемовского городского 			округа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7027164" y="115823"/>
            <a:ext cx="868679" cy="12313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304800"/>
            <a:ext cx="8229600" cy="1143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14450">
              <a:lnSpc>
                <a:spcPct val="100000"/>
              </a:lnSpc>
            </a:pPr>
            <a:r>
              <a:rPr dirty="0">
                <a:solidFill>
                  <a:srgbClr val="C00000"/>
                </a:solidFill>
              </a:rPr>
              <a:t>Познавательные</a:t>
            </a:r>
            <a:r>
              <a:rPr spc="-85" dirty="0">
                <a:solidFill>
                  <a:srgbClr val="C00000"/>
                </a:solidFill>
              </a:rPr>
              <a:t> </a:t>
            </a:r>
            <a:r>
              <a:rPr spc="5" dirty="0">
                <a:solidFill>
                  <a:srgbClr val="C00000"/>
                </a:solidFill>
              </a:rPr>
              <a:t>УУД</a:t>
            </a:r>
          </a:p>
        </p:txBody>
      </p:sp>
      <p:sp>
        <p:nvSpPr>
          <p:cNvPr id="5" name="object 5"/>
          <p:cNvSpPr/>
          <p:nvPr/>
        </p:nvSpPr>
        <p:spPr>
          <a:xfrm>
            <a:off x="4617721" y="3223896"/>
            <a:ext cx="2105025" cy="687705"/>
          </a:xfrm>
          <a:custGeom>
            <a:avLst/>
            <a:gdLst/>
            <a:ahLst/>
            <a:cxnLst/>
            <a:rect l="l" t="t" r="r" b="b"/>
            <a:pathLst>
              <a:path w="2105025" h="687704">
                <a:moveTo>
                  <a:pt x="2105025" y="687324"/>
                </a:moveTo>
                <a:lnTo>
                  <a:pt x="2105025" y="558673"/>
                </a:lnTo>
                <a:lnTo>
                  <a:pt x="28575" y="558673"/>
                </a:lnTo>
                <a:lnTo>
                  <a:pt x="28575" y="0"/>
                </a:lnTo>
                <a:lnTo>
                  <a:pt x="0" y="0"/>
                </a:lnTo>
                <a:lnTo>
                  <a:pt x="0" y="587248"/>
                </a:lnTo>
                <a:lnTo>
                  <a:pt x="2076450" y="587248"/>
                </a:lnTo>
                <a:lnTo>
                  <a:pt x="2076450" y="687324"/>
                </a:lnTo>
                <a:lnTo>
                  <a:pt x="2105025" y="687324"/>
                </a:lnTo>
                <a:close/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617721" y="3223768"/>
            <a:ext cx="30480" cy="687705"/>
          </a:xfrm>
          <a:custGeom>
            <a:avLst/>
            <a:gdLst/>
            <a:ahLst/>
            <a:cxnLst/>
            <a:rect l="l" t="t" r="r" b="b"/>
            <a:pathLst>
              <a:path w="30479" h="687704">
                <a:moveTo>
                  <a:pt x="0" y="687451"/>
                </a:moveTo>
                <a:lnTo>
                  <a:pt x="1524" y="0"/>
                </a:lnTo>
                <a:lnTo>
                  <a:pt x="30099" y="126"/>
                </a:lnTo>
                <a:lnTo>
                  <a:pt x="28575" y="687451"/>
                </a:lnTo>
                <a:lnTo>
                  <a:pt x="0" y="687451"/>
                </a:lnTo>
                <a:close/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541271" y="3223896"/>
            <a:ext cx="2105025" cy="687705"/>
          </a:xfrm>
          <a:custGeom>
            <a:avLst/>
            <a:gdLst/>
            <a:ahLst/>
            <a:cxnLst/>
            <a:rect l="l" t="t" r="r" b="b"/>
            <a:pathLst>
              <a:path w="2105025" h="687704">
                <a:moveTo>
                  <a:pt x="0" y="687324"/>
                </a:moveTo>
                <a:lnTo>
                  <a:pt x="0" y="558673"/>
                </a:lnTo>
                <a:lnTo>
                  <a:pt x="2076450" y="558673"/>
                </a:lnTo>
                <a:lnTo>
                  <a:pt x="2076450" y="0"/>
                </a:lnTo>
                <a:lnTo>
                  <a:pt x="2105025" y="0"/>
                </a:lnTo>
                <a:lnTo>
                  <a:pt x="2105025" y="587248"/>
                </a:lnTo>
                <a:lnTo>
                  <a:pt x="28575" y="587248"/>
                </a:lnTo>
                <a:lnTo>
                  <a:pt x="28575" y="687324"/>
                </a:lnTo>
                <a:lnTo>
                  <a:pt x="0" y="687324"/>
                </a:lnTo>
                <a:close/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903346" y="1988821"/>
            <a:ext cx="1457325" cy="1235075"/>
          </a:xfrm>
          <a:custGeom>
            <a:avLst/>
            <a:gdLst/>
            <a:ahLst/>
            <a:cxnLst/>
            <a:rect l="l" t="t" r="r" b="b"/>
            <a:pathLst>
              <a:path w="1457325" h="1235075">
                <a:moveTo>
                  <a:pt x="1251458" y="0"/>
                </a:moveTo>
                <a:lnTo>
                  <a:pt x="205866" y="0"/>
                </a:lnTo>
                <a:lnTo>
                  <a:pt x="158673" y="5431"/>
                </a:lnTo>
                <a:lnTo>
                  <a:pt x="115345" y="20905"/>
                </a:lnTo>
                <a:lnTo>
                  <a:pt x="77121" y="45186"/>
                </a:lnTo>
                <a:lnTo>
                  <a:pt x="45236" y="77044"/>
                </a:lnTo>
                <a:lnTo>
                  <a:pt x="20930" y="115244"/>
                </a:lnTo>
                <a:lnTo>
                  <a:pt x="5438" y="158553"/>
                </a:lnTo>
                <a:lnTo>
                  <a:pt x="0" y="205739"/>
                </a:lnTo>
                <a:lnTo>
                  <a:pt x="0" y="1029207"/>
                </a:lnTo>
                <a:lnTo>
                  <a:pt x="5438" y="1076401"/>
                </a:lnTo>
                <a:lnTo>
                  <a:pt x="20930" y="1119729"/>
                </a:lnTo>
                <a:lnTo>
                  <a:pt x="45236" y="1157953"/>
                </a:lnTo>
                <a:lnTo>
                  <a:pt x="77121" y="1189838"/>
                </a:lnTo>
                <a:lnTo>
                  <a:pt x="115345" y="1214144"/>
                </a:lnTo>
                <a:lnTo>
                  <a:pt x="158673" y="1229636"/>
                </a:lnTo>
                <a:lnTo>
                  <a:pt x="205866" y="1235075"/>
                </a:lnTo>
                <a:lnTo>
                  <a:pt x="1251458" y="1235075"/>
                </a:lnTo>
                <a:lnTo>
                  <a:pt x="1298651" y="1229636"/>
                </a:lnTo>
                <a:lnTo>
                  <a:pt x="1341979" y="1214144"/>
                </a:lnTo>
                <a:lnTo>
                  <a:pt x="1380203" y="1189838"/>
                </a:lnTo>
                <a:lnTo>
                  <a:pt x="1412088" y="1157953"/>
                </a:lnTo>
                <a:lnTo>
                  <a:pt x="1436394" y="1119729"/>
                </a:lnTo>
                <a:lnTo>
                  <a:pt x="1451886" y="1076401"/>
                </a:lnTo>
                <a:lnTo>
                  <a:pt x="1457325" y="1029207"/>
                </a:lnTo>
                <a:lnTo>
                  <a:pt x="1457325" y="205739"/>
                </a:lnTo>
                <a:lnTo>
                  <a:pt x="1451886" y="158553"/>
                </a:lnTo>
                <a:lnTo>
                  <a:pt x="1436394" y="115244"/>
                </a:lnTo>
                <a:lnTo>
                  <a:pt x="1412088" y="77044"/>
                </a:lnTo>
                <a:lnTo>
                  <a:pt x="1380203" y="45186"/>
                </a:lnTo>
                <a:lnTo>
                  <a:pt x="1341979" y="20905"/>
                </a:lnTo>
                <a:lnTo>
                  <a:pt x="1298651" y="5431"/>
                </a:lnTo>
                <a:lnTo>
                  <a:pt x="1251458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98519" y="1983995"/>
            <a:ext cx="1466850" cy="1244600"/>
          </a:xfrm>
          <a:custGeom>
            <a:avLst/>
            <a:gdLst/>
            <a:ahLst/>
            <a:cxnLst/>
            <a:rect l="l" t="t" r="r" b="b"/>
            <a:pathLst>
              <a:path w="1466850" h="1244600">
                <a:moveTo>
                  <a:pt x="210565" y="0"/>
                </a:moveTo>
                <a:lnTo>
                  <a:pt x="1256791" y="0"/>
                </a:lnTo>
                <a:lnTo>
                  <a:pt x="1298828" y="4445"/>
                </a:lnTo>
                <a:lnTo>
                  <a:pt x="1338579" y="16637"/>
                </a:lnTo>
                <a:lnTo>
                  <a:pt x="1374393" y="36067"/>
                </a:lnTo>
                <a:lnTo>
                  <a:pt x="1405254" y="61722"/>
                </a:lnTo>
                <a:lnTo>
                  <a:pt x="1431163" y="92963"/>
                </a:lnTo>
                <a:lnTo>
                  <a:pt x="1450339" y="128777"/>
                </a:lnTo>
                <a:lnTo>
                  <a:pt x="1462531" y="168528"/>
                </a:lnTo>
                <a:lnTo>
                  <a:pt x="1466850" y="210438"/>
                </a:lnTo>
                <a:lnTo>
                  <a:pt x="1466850" y="1034542"/>
                </a:lnTo>
                <a:lnTo>
                  <a:pt x="1462531" y="1076452"/>
                </a:lnTo>
                <a:lnTo>
                  <a:pt x="1450339" y="1116202"/>
                </a:lnTo>
                <a:lnTo>
                  <a:pt x="1431163" y="1152017"/>
                </a:lnTo>
                <a:lnTo>
                  <a:pt x="1405254" y="1182877"/>
                </a:lnTo>
                <a:lnTo>
                  <a:pt x="1374393" y="1208913"/>
                </a:lnTo>
                <a:lnTo>
                  <a:pt x="1338579" y="1227963"/>
                </a:lnTo>
                <a:lnTo>
                  <a:pt x="1298828" y="1240155"/>
                </a:lnTo>
                <a:lnTo>
                  <a:pt x="1256791" y="1244600"/>
                </a:lnTo>
                <a:lnTo>
                  <a:pt x="210565" y="1244600"/>
                </a:lnTo>
                <a:lnTo>
                  <a:pt x="168528" y="1240155"/>
                </a:lnTo>
                <a:lnTo>
                  <a:pt x="128777" y="1227963"/>
                </a:lnTo>
                <a:lnTo>
                  <a:pt x="93090" y="1208913"/>
                </a:lnTo>
                <a:lnTo>
                  <a:pt x="61722" y="1182877"/>
                </a:lnTo>
                <a:lnTo>
                  <a:pt x="36195" y="1152017"/>
                </a:lnTo>
                <a:lnTo>
                  <a:pt x="16637" y="1116330"/>
                </a:lnTo>
                <a:lnTo>
                  <a:pt x="4445" y="1076452"/>
                </a:lnTo>
                <a:lnTo>
                  <a:pt x="0" y="1034542"/>
                </a:lnTo>
                <a:lnTo>
                  <a:pt x="0" y="210438"/>
                </a:lnTo>
                <a:lnTo>
                  <a:pt x="4445" y="168528"/>
                </a:lnTo>
                <a:lnTo>
                  <a:pt x="16637" y="128777"/>
                </a:lnTo>
                <a:lnTo>
                  <a:pt x="36195" y="92963"/>
                </a:lnTo>
                <a:lnTo>
                  <a:pt x="61722" y="61722"/>
                </a:lnTo>
                <a:lnTo>
                  <a:pt x="93090" y="36067"/>
                </a:lnTo>
                <a:lnTo>
                  <a:pt x="128777" y="16637"/>
                </a:lnTo>
                <a:lnTo>
                  <a:pt x="168528" y="4445"/>
                </a:lnTo>
                <a:lnTo>
                  <a:pt x="210565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962400" y="2133600"/>
            <a:ext cx="1340485" cy="932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 marR="5080" indent="-1905">
              <a:lnSpc>
                <a:spcPct val="100000"/>
              </a:lnSpc>
            </a:pPr>
            <a:r>
              <a:rPr sz="2000" b="1" dirty="0">
                <a:solidFill>
                  <a:srgbClr val="3333CC"/>
                </a:solidFill>
                <a:latin typeface="Arial Black"/>
                <a:cs typeface="Arial Black"/>
              </a:rPr>
              <a:t>По</a:t>
            </a:r>
            <a:r>
              <a:rPr sz="2000" b="1" spc="-10" dirty="0">
                <a:solidFill>
                  <a:srgbClr val="3333CC"/>
                </a:solidFill>
                <a:latin typeface="Arial Black"/>
                <a:cs typeface="Arial Black"/>
              </a:rPr>
              <a:t>з</a:t>
            </a:r>
            <a:r>
              <a:rPr sz="2000" b="1" dirty="0">
                <a:solidFill>
                  <a:srgbClr val="3333CC"/>
                </a:solidFill>
                <a:latin typeface="Arial Black"/>
                <a:cs typeface="Arial Black"/>
              </a:rPr>
              <a:t>нав</a:t>
            </a:r>
            <a:r>
              <a:rPr sz="2000" b="1" spc="-10" dirty="0">
                <a:solidFill>
                  <a:srgbClr val="3333CC"/>
                </a:solidFill>
                <a:latin typeface="Arial Black"/>
                <a:cs typeface="Arial Black"/>
              </a:rPr>
              <a:t>а</a:t>
            </a:r>
            <a:r>
              <a:rPr sz="2000" b="1" dirty="0">
                <a:solidFill>
                  <a:srgbClr val="3333CC"/>
                </a:solidFill>
                <a:latin typeface="Arial Black"/>
                <a:cs typeface="Arial Black"/>
              </a:rPr>
              <a:t>-  тельные  действия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638047" y="3911220"/>
            <a:ext cx="1833880" cy="1235075"/>
          </a:xfrm>
          <a:custGeom>
            <a:avLst/>
            <a:gdLst/>
            <a:ahLst/>
            <a:cxnLst/>
            <a:rect l="l" t="t" r="r" b="b"/>
            <a:pathLst>
              <a:path w="1833879" h="1235075">
                <a:moveTo>
                  <a:pt x="1627632" y="0"/>
                </a:moveTo>
                <a:lnTo>
                  <a:pt x="205740" y="0"/>
                </a:lnTo>
                <a:lnTo>
                  <a:pt x="158553" y="5438"/>
                </a:lnTo>
                <a:lnTo>
                  <a:pt x="115244" y="20930"/>
                </a:lnTo>
                <a:lnTo>
                  <a:pt x="77044" y="45236"/>
                </a:lnTo>
                <a:lnTo>
                  <a:pt x="45186" y="77121"/>
                </a:lnTo>
                <a:lnTo>
                  <a:pt x="20905" y="115345"/>
                </a:lnTo>
                <a:lnTo>
                  <a:pt x="5431" y="158673"/>
                </a:lnTo>
                <a:lnTo>
                  <a:pt x="0" y="205867"/>
                </a:lnTo>
                <a:lnTo>
                  <a:pt x="0" y="1029220"/>
                </a:lnTo>
                <a:lnTo>
                  <a:pt x="5431" y="1076421"/>
                </a:lnTo>
                <a:lnTo>
                  <a:pt x="20905" y="1119750"/>
                </a:lnTo>
                <a:lnTo>
                  <a:pt x="45186" y="1157972"/>
                </a:lnTo>
                <a:lnTo>
                  <a:pt x="77044" y="1189851"/>
                </a:lnTo>
                <a:lnTo>
                  <a:pt x="115244" y="1214151"/>
                </a:lnTo>
                <a:lnTo>
                  <a:pt x="158553" y="1229638"/>
                </a:lnTo>
                <a:lnTo>
                  <a:pt x="205740" y="1235075"/>
                </a:lnTo>
                <a:lnTo>
                  <a:pt x="1627632" y="1235075"/>
                </a:lnTo>
                <a:lnTo>
                  <a:pt x="1674825" y="1229638"/>
                </a:lnTo>
                <a:lnTo>
                  <a:pt x="1718153" y="1214151"/>
                </a:lnTo>
                <a:lnTo>
                  <a:pt x="1756377" y="1189851"/>
                </a:lnTo>
                <a:lnTo>
                  <a:pt x="1788262" y="1157972"/>
                </a:lnTo>
                <a:lnTo>
                  <a:pt x="1812568" y="1119750"/>
                </a:lnTo>
                <a:lnTo>
                  <a:pt x="1828060" y="1076421"/>
                </a:lnTo>
                <a:lnTo>
                  <a:pt x="1833499" y="1029220"/>
                </a:lnTo>
                <a:lnTo>
                  <a:pt x="1833499" y="205867"/>
                </a:lnTo>
                <a:lnTo>
                  <a:pt x="1828060" y="158673"/>
                </a:lnTo>
                <a:lnTo>
                  <a:pt x="1812568" y="115345"/>
                </a:lnTo>
                <a:lnTo>
                  <a:pt x="1788262" y="77121"/>
                </a:lnTo>
                <a:lnTo>
                  <a:pt x="1756377" y="45236"/>
                </a:lnTo>
                <a:lnTo>
                  <a:pt x="1718153" y="20930"/>
                </a:lnTo>
                <a:lnTo>
                  <a:pt x="1674825" y="5438"/>
                </a:lnTo>
                <a:lnTo>
                  <a:pt x="1627632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33221" y="3906393"/>
            <a:ext cx="1843405" cy="1245235"/>
          </a:xfrm>
          <a:custGeom>
            <a:avLst/>
            <a:gdLst/>
            <a:ahLst/>
            <a:cxnLst/>
            <a:rect l="l" t="t" r="r" b="b"/>
            <a:pathLst>
              <a:path w="1843404" h="1245235">
                <a:moveTo>
                  <a:pt x="210438" y="0"/>
                </a:moveTo>
                <a:lnTo>
                  <a:pt x="1632965" y="0"/>
                </a:lnTo>
                <a:lnTo>
                  <a:pt x="1675002" y="4444"/>
                </a:lnTo>
                <a:lnTo>
                  <a:pt x="1714753" y="16637"/>
                </a:lnTo>
                <a:lnTo>
                  <a:pt x="1750567" y="36194"/>
                </a:lnTo>
                <a:lnTo>
                  <a:pt x="1781428" y="61721"/>
                </a:lnTo>
                <a:lnTo>
                  <a:pt x="1807337" y="93090"/>
                </a:lnTo>
                <a:lnTo>
                  <a:pt x="1826514" y="128777"/>
                </a:lnTo>
                <a:lnTo>
                  <a:pt x="1838705" y="168528"/>
                </a:lnTo>
                <a:lnTo>
                  <a:pt x="1843151" y="210565"/>
                </a:lnTo>
                <a:lnTo>
                  <a:pt x="1843151" y="1034567"/>
                </a:lnTo>
                <a:lnTo>
                  <a:pt x="1838705" y="1076553"/>
                </a:lnTo>
                <a:lnTo>
                  <a:pt x="1826514" y="1116330"/>
                </a:lnTo>
                <a:lnTo>
                  <a:pt x="1807337" y="1152093"/>
                </a:lnTo>
                <a:lnTo>
                  <a:pt x="1781428" y="1182954"/>
                </a:lnTo>
                <a:lnTo>
                  <a:pt x="1750567" y="1208938"/>
                </a:lnTo>
                <a:lnTo>
                  <a:pt x="1714753" y="1228051"/>
                </a:lnTo>
                <a:lnTo>
                  <a:pt x="1675002" y="1240218"/>
                </a:lnTo>
                <a:lnTo>
                  <a:pt x="1632965" y="1244663"/>
                </a:lnTo>
                <a:lnTo>
                  <a:pt x="210438" y="1244663"/>
                </a:lnTo>
                <a:lnTo>
                  <a:pt x="168529" y="1240218"/>
                </a:lnTo>
                <a:lnTo>
                  <a:pt x="128777" y="1228051"/>
                </a:lnTo>
                <a:lnTo>
                  <a:pt x="92963" y="1208951"/>
                </a:lnTo>
                <a:lnTo>
                  <a:pt x="61722" y="1182954"/>
                </a:lnTo>
                <a:lnTo>
                  <a:pt x="36068" y="1152093"/>
                </a:lnTo>
                <a:lnTo>
                  <a:pt x="16637" y="1116342"/>
                </a:lnTo>
                <a:lnTo>
                  <a:pt x="4444" y="1076553"/>
                </a:lnTo>
                <a:lnTo>
                  <a:pt x="0" y="1034567"/>
                </a:lnTo>
                <a:lnTo>
                  <a:pt x="0" y="210565"/>
                </a:lnTo>
                <a:lnTo>
                  <a:pt x="4444" y="168528"/>
                </a:lnTo>
                <a:lnTo>
                  <a:pt x="16637" y="128777"/>
                </a:lnTo>
                <a:lnTo>
                  <a:pt x="36068" y="93090"/>
                </a:lnTo>
                <a:lnTo>
                  <a:pt x="61722" y="61721"/>
                </a:lnTo>
                <a:lnTo>
                  <a:pt x="92963" y="36194"/>
                </a:lnTo>
                <a:lnTo>
                  <a:pt x="128777" y="16637"/>
                </a:lnTo>
                <a:lnTo>
                  <a:pt x="168529" y="4444"/>
                </a:lnTo>
                <a:lnTo>
                  <a:pt x="210438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880871" y="4209035"/>
            <a:ext cx="1271905" cy="627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20979">
              <a:lnSpc>
                <a:spcPct val="100000"/>
              </a:lnSpc>
            </a:pPr>
            <a:r>
              <a:rPr sz="2000" b="1" dirty="0">
                <a:solidFill>
                  <a:srgbClr val="3333CC"/>
                </a:solidFill>
                <a:latin typeface="Arial Black"/>
                <a:cs typeface="Arial Black"/>
              </a:rPr>
              <a:t>Обще-  учебные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714497" y="3911220"/>
            <a:ext cx="1833880" cy="1235075"/>
          </a:xfrm>
          <a:custGeom>
            <a:avLst/>
            <a:gdLst/>
            <a:ahLst/>
            <a:cxnLst/>
            <a:rect l="l" t="t" r="r" b="b"/>
            <a:pathLst>
              <a:path w="1833879" h="1235075">
                <a:moveTo>
                  <a:pt x="1627632" y="0"/>
                </a:moveTo>
                <a:lnTo>
                  <a:pt x="205739" y="0"/>
                </a:lnTo>
                <a:lnTo>
                  <a:pt x="158553" y="5438"/>
                </a:lnTo>
                <a:lnTo>
                  <a:pt x="115244" y="20930"/>
                </a:lnTo>
                <a:lnTo>
                  <a:pt x="77044" y="45236"/>
                </a:lnTo>
                <a:lnTo>
                  <a:pt x="45186" y="77121"/>
                </a:lnTo>
                <a:lnTo>
                  <a:pt x="20905" y="115345"/>
                </a:lnTo>
                <a:lnTo>
                  <a:pt x="5431" y="158673"/>
                </a:lnTo>
                <a:lnTo>
                  <a:pt x="0" y="205867"/>
                </a:lnTo>
                <a:lnTo>
                  <a:pt x="0" y="1029220"/>
                </a:lnTo>
                <a:lnTo>
                  <a:pt x="5431" y="1076421"/>
                </a:lnTo>
                <a:lnTo>
                  <a:pt x="20905" y="1119750"/>
                </a:lnTo>
                <a:lnTo>
                  <a:pt x="45186" y="1157972"/>
                </a:lnTo>
                <a:lnTo>
                  <a:pt x="77044" y="1189851"/>
                </a:lnTo>
                <a:lnTo>
                  <a:pt x="115244" y="1214151"/>
                </a:lnTo>
                <a:lnTo>
                  <a:pt x="158553" y="1229638"/>
                </a:lnTo>
                <a:lnTo>
                  <a:pt x="205739" y="1235075"/>
                </a:lnTo>
                <a:lnTo>
                  <a:pt x="1627632" y="1235075"/>
                </a:lnTo>
                <a:lnTo>
                  <a:pt x="1674825" y="1229638"/>
                </a:lnTo>
                <a:lnTo>
                  <a:pt x="1718153" y="1214151"/>
                </a:lnTo>
                <a:lnTo>
                  <a:pt x="1756377" y="1189851"/>
                </a:lnTo>
                <a:lnTo>
                  <a:pt x="1788262" y="1157972"/>
                </a:lnTo>
                <a:lnTo>
                  <a:pt x="1812568" y="1119750"/>
                </a:lnTo>
                <a:lnTo>
                  <a:pt x="1828060" y="1076421"/>
                </a:lnTo>
                <a:lnTo>
                  <a:pt x="1833499" y="1029220"/>
                </a:lnTo>
                <a:lnTo>
                  <a:pt x="1833499" y="205867"/>
                </a:lnTo>
                <a:lnTo>
                  <a:pt x="1828060" y="158673"/>
                </a:lnTo>
                <a:lnTo>
                  <a:pt x="1812568" y="115345"/>
                </a:lnTo>
                <a:lnTo>
                  <a:pt x="1788262" y="77121"/>
                </a:lnTo>
                <a:lnTo>
                  <a:pt x="1756377" y="45236"/>
                </a:lnTo>
                <a:lnTo>
                  <a:pt x="1718153" y="20930"/>
                </a:lnTo>
                <a:lnTo>
                  <a:pt x="1674825" y="5438"/>
                </a:lnTo>
                <a:lnTo>
                  <a:pt x="1627632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09671" y="3906393"/>
            <a:ext cx="1843405" cy="1245235"/>
          </a:xfrm>
          <a:custGeom>
            <a:avLst/>
            <a:gdLst/>
            <a:ahLst/>
            <a:cxnLst/>
            <a:rect l="l" t="t" r="r" b="b"/>
            <a:pathLst>
              <a:path w="1843404" h="1245235">
                <a:moveTo>
                  <a:pt x="210438" y="0"/>
                </a:moveTo>
                <a:lnTo>
                  <a:pt x="1632965" y="0"/>
                </a:lnTo>
                <a:lnTo>
                  <a:pt x="1675002" y="4444"/>
                </a:lnTo>
                <a:lnTo>
                  <a:pt x="1714753" y="16637"/>
                </a:lnTo>
                <a:lnTo>
                  <a:pt x="1750567" y="36194"/>
                </a:lnTo>
                <a:lnTo>
                  <a:pt x="1781428" y="61721"/>
                </a:lnTo>
                <a:lnTo>
                  <a:pt x="1807337" y="93090"/>
                </a:lnTo>
                <a:lnTo>
                  <a:pt x="1826514" y="128777"/>
                </a:lnTo>
                <a:lnTo>
                  <a:pt x="1838705" y="168528"/>
                </a:lnTo>
                <a:lnTo>
                  <a:pt x="1843151" y="210565"/>
                </a:lnTo>
                <a:lnTo>
                  <a:pt x="1843151" y="1034567"/>
                </a:lnTo>
                <a:lnTo>
                  <a:pt x="1838705" y="1076553"/>
                </a:lnTo>
                <a:lnTo>
                  <a:pt x="1826514" y="1116330"/>
                </a:lnTo>
                <a:lnTo>
                  <a:pt x="1807337" y="1152093"/>
                </a:lnTo>
                <a:lnTo>
                  <a:pt x="1781428" y="1182954"/>
                </a:lnTo>
                <a:lnTo>
                  <a:pt x="1750567" y="1208938"/>
                </a:lnTo>
                <a:lnTo>
                  <a:pt x="1714753" y="1228051"/>
                </a:lnTo>
                <a:lnTo>
                  <a:pt x="1675002" y="1240218"/>
                </a:lnTo>
                <a:lnTo>
                  <a:pt x="1632965" y="1244663"/>
                </a:lnTo>
                <a:lnTo>
                  <a:pt x="210438" y="1244663"/>
                </a:lnTo>
                <a:lnTo>
                  <a:pt x="168528" y="1240218"/>
                </a:lnTo>
                <a:lnTo>
                  <a:pt x="128777" y="1228051"/>
                </a:lnTo>
                <a:lnTo>
                  <a:pt x="92963" y="1208951"/>
                </a:lnTo>
                <a:lnTo>
                  <a:pt x="61722" y="1182954"/>
                </a:lnTo>
                <a:lnTo>
                  <a:pt x="36067" y="1152093"/>
                </a:lnTo>
                <a:lnTo>
                  <a:pt x="16637" y="1116342"/>
                </a:lnTo>
                <a:lnTo>
                  <a:pt x="4445" y="1076553"/>
                </a:lnTo>
                <a:lnTo>
                  <a:pt x="0" y="1034567"/>
                </a:lnTo>
                <a:lnTo>
                  <a:pt x="0" y="210565"/>
                </a:lnTo>
                <a:lnTo>
                  <a:pt x="4445" y="168528"/>
                </a:lnTo>
                <a:lnTo>
                  <a:pt x="16637" y="128777"/>
                </a:lnTo>
                <a:lnTo>
                  <a:pt x="36067" y="93090"/>
                </a:lnTo>
                <a:lnTo>
                  <a:pt x="61722" y="61721"/>
                </a:lnTo>
                <a:lnTo>
                  <a:pt x="92963" y="36194"/>
                </a:lnTo>
                <a:lnTo>
                  <a:pt x="128777" y="16637"/>
                </a:lnTo>
                <a:lnTo>
                  <a:pt x="168528" y="4444"/>
                </a:lnTo>
                <a:lnTo>
                  <a:pt x="210438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767329" y="4361435"/>
            <a:ext cx="1728470" cy="322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3333CC"/>
                </a:solidFill>
                <a:latin typeface="Arial Black"/>
                <a:cs typeface="Arial Black"/>
              </a:rPr>
              <a:t>Л</a:t>
            </a:r>
            <a:r>
              <a:rPr sz="2000" b="1" spc="-10" dirty="0">
                <a:solidFill>
                  <a:srgbClr val="3333CC"/>
                </a:solidFill>
                <a:latin typeface="Arial Black"/>
                <a:cs typeface="Arial Black"/>
              </a:rPr>
              <a:t>о</a:t>
            </a:r>
            <a:r>
              <a:rPr sz="2000" b="1" dirty="0">
                <a:solidFill>
                  <a:srgbClr val="3333CC"/>
                </a:solidFill>
                <a:latin typeface="Arial Black"/>
                <a:cs typeface="Arial Black"/>
              </a:rPr>
              <a:t>ги</a:t>
            </a:r>
            <a:r>
              <a:rPr sz="2000" b="1" spc="5" dirty="0">
                <a:solidFill>
                  <a:srgbClr val="3333CC"/>
                </a:solidFill>
                <a:latin typeface="Arial Black"/>
                <a:cs typeface="Arial Black"/>
              </a:rPr>
              <a:t>ч</a:t>
            </a:r>
            <a:r>
              <a:rPr sz="2000" b="1" dirty="0">
                <a:solidFill>
                  <a:srgbClr val="3333CC"/>
                </a:solidFill>
                <a:latin typeface="Arial Black"/>
                <a:cs typeface="Arial Black"/>
              </a:rPr>
              <a:t>е</a:t>
            </a:r>
            <a:r>
              <a:rPr sz="2000" b="1" spc="-10" dirty="0">
                <a:solidFill>
                  <a:srgbClr val="3333CC"/>
                </a:solidFill>
                <a:latin typeface="Arial Black"/>
                <a:cs typeface="Arial Black"/>
              </a:rPr>
              <a:t>с</a:t>
            </a:r>
            <a:r>
              <a:rPr sz="2000" b="1" dirty="0">
                <a:solidFill>
                  <a:srgbClr val="3333CC"/>
                </a:solidFill>
                <a:latin typeface="Arial Black"/>
                <a:cs typeface="Arial Black"/>
              </a:rPr>
              <a:t>кие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790947" y="3911220"/>
            <a:ext cx="1833880" cy="1235075"/>
          </a:xfrm>
          <a:custGeom>
            <a:avLst/>
            <a:gdLst/>
            <a:ahLst/>
            <a:cxnLst/>
            <a:rect l="l" t="t" r="r" b="b"/>
            <a:pathLst>
              <a:path w="1833879" h="1235075">
                <a:moveTo>
                  <a:pt x="1627631" y="0"/>
                </a:moveTo>
                <a:lnTo>
                  <a:pt x="205739" y="0"/>
                </a:lnTo>
                <a:lnTo>
                  <a:pt x="158553" y="5438"/>
                </a:lnTo>
                <a:lnTo>
                  <a:pt x="115244" y="20930"/>
                </a:lnTo>
                <a:lnTo>
                  <a:pt x="77044" y="45236"/>
                </a:lnTo>
                <a:lnTo>
                  <a:pt x="45186" y="77121"/>
                </a:lnTo>
                <a:lnTo>
                  <a:pt x="20905" y="115345"/>
                </a:lnTo>
                <a:lnTo>
                  <a:pt x="5431" y="158673"/>
                </a:lnTo>
                <a:lnTo>
                  <a:pt x="0" y="205867"/>
                </a:lnTo>
                <a:lnTo>
                  <a:pt x="0" y="1029220"/>
                </a:lnTo>
                <a:lnTo>
                  <a:pt x="5431" y="1076421"/>
                </a:lnTo>
                <a:lnTo>
                  <a:pt x="20905" y="1119750"/>
                </a:lnTo>
                <a:lnTo>
                  <a:pt x="45186" y="1157972"/>
                </a:lnTo>
                <a:lnTo>
                  <a:pt x="77044" y="1189851"/>
                </a:lnTo>
                <a:lnTo>
                  <a:pt x="115244" y="1214151"/>
                </a:lnTo>
                <a:lnTo>
                  <a:pt x="158553" y="1229638"/>
                </a:lnTo>
                <a:lnTo>
                  <a:pt x="205739" y="1235075"/>
                </a:lnTo>
                <a:lnTo>
                  <a:pt x="1627631" y="1235075"/>
                </a:lnTo>
                <a:lnTo>
                  <a:pt x="1674825" y="1229638"/>
                </a:lnTo>
                <a:lnTo>
                  <a:pt x="1718153" y="1214151"/>
                </a:lnTo>
                <a:lnTo>
                  <a:pt x="1756377" y="1189851"/>
                </a:lnTo>
                <a:lnTo>
                  <a:pt x="1788262" y="1157972"/>
                </a:lnTo>
                <a:lnTo>
                  <a:pt x="1812568" y="1119750"/>
                </a:lnTo>
                <a:lnTo>
                  <a:pt x="1828060" y="1076421"/>
                </a:lnTo>
                <a:lnTo>
                  <a:pt x="1833499" y="1029220"/>
                </a:lnTo>
                <a:lnTo>
                  <a:pt x="1833499" y="205867"/>
                </a:lnTo>
                <a:lnTo>
                  <a:pt x="1828060" y="158673"/>
                </a:lnTo>
                <a:lnTo>
                  <a:pt x="1812568" y="115345"/>
                </a:lnTo>
                <a:lnTo>
                  <a:pt x="1788262" y="77121"/>
                </a:lnTo>
                <a:lnTo>
                  <a:pt x="1756377" y="45236"/>
                </a:lnTo>
                <a:lnTo>
                  <a:pt x="1718153" y="20930"/>
                </a:lnTo>
                <a:lnTo>
                  <a:pt x="1674825" y="5438"/>
                </a:lnTo>
                <a:lnTo>
                  <a:pt x="1627631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786121" y="3906393"/>
            <a:ext cx="1843405" cy="1245235"/>
          </a:xfrm>
          <a:custGeom>
            <a:avLst/>
            <a:gdLst/>
            <a:ahLst/>
            <a:cxnLst/>
            <a:rect l="l" t="t" r="r" b="b"/>
            <a:pathLst>
              <a:path w="1843404" h="1245235">
                <a:moveTo>
                  <a:pt x="210438" y="0"/>
                </a:moveTo>
                <a:lnTo>
                  <a:pt x="1632966" y="0"/>
                </a:lnTo>
                <a:lnTo>
                  <a:pt x="1675002" y="4444"/>
                </a:lnTo>
                <a:lnTo>
                  <a:pt x="1714753" y="16637"/>
                </a:lnTo>
                <a:lnTo>
                  <a:pt x="1750568" y="36194"/>
                </a:lnTo>
                <a:lnTo>
                  <a:pt x="1781428" y="61721"/>
                </a:lnTo>
                <a:lnTo>
                  <a:pt x="1807336" y="93090"/>
                </a:lnTo>
                <a:lnTo>
                  <a:pt x="1826514" y="128777"/>
                </a:lnTo>
                <a:lnTo>
                  <a:pt x="1838705" y="168528"/>
                </a:lnTo>
                <a:lnTo>
                  <a:pt x="1843151" y="210565"/>
                </a:lnTo>
                <a:lnTo>
                  <a:pt x="1843151" y="1034567"/>
                </a:lnTo>
                <a:lnTo>
                  <a:pt x="1838705" y="1076553"/>
                </a:lnTo>
                <a:lnTo>
                  <a:pt x="1826514" y="1116330"/>
                </a:lnTo>
                <a:lnTo>
                  <a:pt x="1807336" y="1152093"/>
                </a:lnTo>
                <a:lnTo>
                  <a:pt x="1781428" y="1182954"/>
                </a:lnTo>
                <a:lnTo>
                  <a:pt x="1750568" y="1208938"/>
                </a:lnTo>
                <a:lnTo>
                  <a:pt x="1714753" y="1228051"/>
                </a:lnTo>
                <a:lnTo>
                  <a:pt x="1675002" y="1240218"/>
                </a:lnTo>
                <a:lnTo>
                  <a:pt x="1632966" y="1244663"/>
                </a:lnTo>
                <a:lnTo>
                  <a:pt x="210438" y="1244663"/>
                </a:lnTo>
                <a:lnTo>
                  <a:pt x="168528" y="1240218"/>
                </a:lnTo>
                <a:lnTo>
                  <a:pt x="128777" y="1228051"/>
                </a:lnTo>
                <a:lnTo>
                  <a:pt x="92963" y="1208951"/>
                </a:lnTo>
                <a:lnTo>
                  <a:pt x="61722" y="1182954"/>
                </a:lnTo>
                <a:lnTo>
                  <a:pt x="36067" y="1152093"/>
                </a:lnTo>
                <a:lnTo>
                  <a:pt x="16637" y="1116342"/>
                </a:lnTo>
                <a:lnTo>
                  <a:pt x="4445" y="1076553"/>
                </a:lnTo>
                <a:lnTo>
                  <a:pt x="0" y="1034567"/>
                </a:lnTo>
                <a:lnTo>
                  <a:pt x="0" y="210565"/>
                </a:lnTo>
                <a:lnTo>
                  <a:pt x="4445" y="168528"/>
                </a:lnTo>
                <a:lnTo>
                  <a:pt x="16637" y="128777"/>
                </a:lnTo>
                <a:lnTo>
                  <a:pt x="36067" y="93090"/>
                </a:lnTo>
                <a:lnTo>
                  <a:pt x="61722" y="61721"/>
                </a:lnTo>
                <a:lnTo>
                  <a:pt x="92963" y="36194"/>
                </a:lnTo>
                <a:lnTo>
                  <a:pt x="128777" y="16637"/>
                </a:lnTo>
                <a:lnTo>
                  <a:pt x="168528" y="4444"/>
                </a:lnTo>
                <a:lnTo>
                  <a:pt x="210438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5851525" y="4056635"/>
            <a:ext cx="1715135" cy="932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marR="5080" indent="-114300" algn="just">
              <a:lnSpc>
                <a:spcPct val="100000"/>
              </a:lnSpc>
            </a:pPr>
            <a:r>
              <a:rPr sz="2000" b="1" dirty="0">
                <a:solidFill>
                  <a:srgbClr val="3333CC"/>
                </a:solidFill>
                <a:latin typeface="Arial Black"/>
                <a:cs typeface="Arial Black"/>
              </a:rPr>
              <a:t>По</a:t>
            </a:r>
            <a:r>
              <a:rPr sz="2000" b="1" spc="-10" dirty="0">
                <a:solidFill>
                  <a:srgbClr val="3333CC"/>
                </a:solidFill>
                <a:latin typeface="Arial Black"/>
                <a:cs typeface="Arial Black"/>
              </a:rPr>
              <a:t>с</a:t>
            </a:r>
            <a:r>
              <a:rPr sz="2000" b="1" dirty="0">
                <a:solidFill>
                  <a:srgbClr val="3333CC"/>
                </a:solidFill>
                <a:latin typeface="Arial Black"/>
                <a:cs typeface="Arial Black"/>
              </a:rPr>
              <a:t>тан</a:t>
            </a:r>
            <a:r>
              <a:rPr sz="2000" b="1" spc="-10" dirty="0">
                <a:solidFill>
                  <a:srgbClr val="3333CC"/>
                </a:solidFill>
                <a:latin typeface="Arial Black"/>
                <a:cs typeface="Arial Black"/>
              </a:rPr>
              <a:t>о</a:t>
            </a:r>
            <a:r>
              <a:rPr sz="2000" b="1" dirty="0">
                <a:solidFill>
                  <a:srgbClr val="3333CC"/>
                </a:solidFill>
                <a:latin typeface="Arial Black"/>
                <a:cs typeface="Arial Black"/>
              </a:rPr>
              <a:t>вка  и решение  проблем</a:t>
            </a:r>
            <a:endParaRPr sz="2000">
              <a:latin typeface="Arial Black"/>
              <a:cs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902452" y="368808"/>
            <a:ext cx="635507" cy="899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 vert="horz" wrap="square" lIns="0" tIns="206628" rIns="0" bIns="0" rtlCol="0">
            <a:spAutoFit/>
          </a:bodyPr>
          <a:lstStyle/>
          <a:p>
            <a:pPr marL="1617345">
              <a:lnSpc>
                <a:spcPct val="100000"/>
              </a:lnSpc>
            </a:pPr>
            <a:r>
              <a:rPr sz="3200" dirty="0">
                <a:solidFill>
                  <a:srgbClr val="C00000"/>
                </a:solidFill>
              </a:rPr>
              <a:t>Познавательные</a:t>
            </a:r>
            <a:r>
              <a:rPr sz="3200" spc="-85" dirty="0">
                <a:solidFill>
                  <a:srgbClr val="C00000"/>
                </a:solidFill>
              </a:rPr>
              <a:t> </a:t>
            </a:r>
            <a:r>
              <a:rPr sz="3200" dirty="0">
                <a:solidFill>
                  <a:srgbClr val="C00000"/>
                </a:solidFill>
              </a:rPr>
              <a:t>УУД</a:t>
            </a:r>
            <a:endParaRPr sz="3200" dirty="0"/>
          </a:p>
        </p:txBody>
      </p:sp>
      <p:sp>
        <p:nvSpPr>
          <p:cNvPr id="6" name="object 6"/>
          <p:cNvSpPr/>
          <p:nvPr/>
        </p:nvSpPr>
        <p:spPr>
          <a:xfrm>
            <a:off x="3180588" y="1059180"/>
            <a:ext cx="562356" cy="7894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066800" y="1295400"/>
            <a:ext cx="7534909" cy="4961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u="heavy" spc="-70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i="1" u="heavy" spc="-5" dirty="0">
                <a:solidFill>
                  <a:srgbClr val="C00000"/>
                </a:solidFill>
                <a:latin typeface="Times New Roman"/>
                <a:cs typeface="Times New Roman"/>
              </a:rPr>
              <a:t>Общеучебные универсальные действия</a:t>
            </a:r>
            <a:endParaRPr sz="2800" dirty="0">
              <a:latin typeface="Times New Roman"/>
              <a:cs typeface="Times New Roman"/>
            </a:endParaRPr>
          </a:p>
          <a:p>
            <a:pPr marL="355600" marR="20320" indent="-342900">
              <a:lnSpc>
                <a:spcPct val="80000"/>
              </a:lnSpc>
              <a:spcBef>
                <a:spcPts val="670"/>
              </a:spcBef>
              <a:buClr>
                <a:srgbClr val="FFFFCC"/>
              </a:buClr>
              <a:buSzPct val="58928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осуществление поиска необходимой  информации для выполнения учебных заданий  с использованием учебной</a:t>
            </a:r>
            <a:r>
              <a:rPr sz="28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литературы;</a:t>
            </a:r>
            <a:endParaRPr sz="2800" dirty="0">
              <a:latin typeface="Times New Roman"/>
              <a:cs typeface="Times New Roman"/>
            </a:endParaRPr>
          </a:p>
          <a:p>
            <a:pPr marL="355600" marR="1021715" indent="-342900">
              <a:lnSpc>
                <a:spcPct val="80000"/>
              </a:lnSpc>
              <a:spcBef>
                <a:spcPts val="670"/>
              </a:spcBef>
              <a:buClr>
                <a:srgbClr val="FFFFCC"/>
              </a:buClr>
              <a:buSzPct val="58928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использование знаково-символических  средств, в том числе моделей и схем для  решения</a:t>
            </a:r>
            <a:r>
              <a:rPr sz="28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задач;</a:t>
            </a:r>
            <a:endParaRPr sz="2800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80000"/>
              </a:lnSpc>
              <a:spcBef>
                <a:spcPts val="675"/>
              </a:spcBef>
              <a:buClr>
                <a:srgbClr val="FFFFCC"/>
              </a:buClr>
              <a:buSzPct val="58928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осознанное и произвольное построение  речевого высказывания в устной и письменной  форме;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ts val="3025"/>
              </a:lnSpc>
              <a:buClr>
                <a:srgbClr val="FFFFCC"/>
              </a:buClr>
              <a:buSzPct val="58928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ориентировка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на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разнообразие</a:t>
            </a:r>
            <a:r>
              <a:rPr sz="2800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способов</a:t>
            </a:r>
            <a:endParaRPr sz="2800" dirty="0">
              <a:latin typeface="Times New Roman"/>
              <a:cs typeface="Times New Roman"/>
            </a:endParaRPr>
          </a:p>
          <a:p>
            <a:pPr marL="355600">
              <a:lnSpc>
                <a:spcPts val="3025"/>
              </a:lnSpc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решения</a:t>
            </a:r>
            <a:r>
              <a:rPr sz="28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задач;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FFFFCC"/>
              </a:buClr>
              <a:buSzPct val="58928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структурирование</a:t>
            </a:r>
            <a:r>
              <a:rPr sz="28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знания.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803135" y="353568"/>
            <a:ext cx="790955" cy="11216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228600"/>
            <a:ext cx="8229600" cy="1143000"/>
          </a:xfrm>
          <a:prstGeom prst="rect">
            <a:avLst/>
          </a:prstGeom>
        </p:spPr>
        <p:txBody>
          <a:bodyPr vert="horz" wrap="square" lIns="0" tIns="221233" rIns="0" bIns="0" rtlCol="0">
            <a:spAutoFit/>
          </a:bodyPr>
          <a:lstStyle/>
          <a:p>
            <a:pPr marL="1569085">
              <a:lnSpc>
                <a:spcPct val="100000"/>
              </a:lnSpc>
            </a:pPr>
            <a:r>
              <a:rPr sz="4000" spc="-5" dirty="0">
                <a:solidFill>
                  <a:srgbClr val="C00000"/>
                </a:solidFill>
              </a:rPr>
              <a:t>Познавательные</a:t>
            </a:r>
            <a:r>
              <a:rPr sz="4000" spc="-30" dirty="0">
                <a:solidFill>
                  <a:srgbClr val="C00000"/>
                </a:solidFill>
              </a:rPr>
              <a:t> </a:t>
            </a:r>
            <a:r>
              <a:rPr sz="4000" spc="-10" dirty="0">
                <a:solidFill>
                  <a:srgbClr val="C00000"/>
                </a:solidFill>
              </a:rPr>
              <a:t>УУД</a:t>
            </a:r>
            <a:endParaRPr sz="4000" dirty="0"/>
          </a:p>
        </p:txBody>
      </p:sp>
      <p:sp>
        <p:nvSpPr>
          <p:cNvPr id="6" name="object 6"/>
          <p:cNvSpPr/>
          <p:nvPr/>
        </p:nvSpPr>
        <p:spPr>
          <a:xfrm>
            <a:off x="4690871" y="1231391"/>
            <a:ext cx="481584" cy="679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762000" y="1752600"/>
            <a:ext cx="7941309" cy="4037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u="heavy" spc="-60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i="1" u="heavy" dirty="0">
                <a:solidFill>
                  <a:srgbClr val="C00000"/>
                </a:solidFill>
                <a:latin typeface="Times New Roman"/>
                <a:cs typeface="Times New Roman"/>
              </a:rPr>
              <a:t>Логические учебные</a:t>
            </a:r>
            <a:r>
              <a:rPr sz="2400" b="1" i="1" u="heavy" spc="-7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b="1" i="1" u="heavy" spc="-5" dirty="0">
                <a:solidFill>
                  <a:srgbClr val="C00000"/>
                </a:solidFill>
                <a:latin typeface="Times New Roman"/>
                <a:cs typeface="Times New Roman"/>
              </a:rPr>
              <a:t>действия</a:t>
            </a:r>
            <a:endParaRPr sz="2400" dirty="0">
              <a:latin typeface="Times New Roman"/>
              <a:cs typeface="Times New Roman"/>
            </a:endParaRPr>
          </a:p>
          <a:p>
            <a:pPr marL="355600" marR="594995" indent="-342900" algn="just">
              <a:lnSpc>
                <a:spcPct val="80000"/>
              </a:lnSpc>
              <a:spcBef>
                <a:spcPts val="495"/>
              </a:spcBef>
              <a:buClr>
                <a:srgbClr val="FFFFCC"/>
              </a:buClr>
              <a:buSzPct val="60000"/>
              <a:buFont typeface="Wingdings"/>
              <a:buChar char=""/>
              <a:tabLst>
                <a:tab pos="356235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Основы смыслового чтения художественных и познавательных  текстов; уметь выделять существенную информацию из</a:t>
            </a:r>
            <a:r>
              <a:rPr sz="20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текстов  разных</a:t>
            </a:r>
            <a:r>
              <a:rPr sz="20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видов;</a:t>
            </a:r>
            <a:endParaRPr sz="2000" dirty="0">
              <a:latin typeface="Times New Roman"/>
              <a:cs typeface="Times New Roman"/>
            </a:endParaRPr>
          </a:p>
          <a:p>
            <a:pPr marL="355600" indent="-342900">
              <a:lnSpc>
                <a:spcPts val="2160"/>
              </a:lnSpc>
              <a:buClr>
                <a:srgbClr val="FFFFCC"/>
              </a:buClr>
              <a:buSzPct val="60000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умение осуществлять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анализ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объектов с выделением существенных</a:t>
            </a:r>
            <a:r>
              <a:rPr sz="20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и</a:t>
            </a:r>
            <a:endParaRPr sz="2000" dirty="0">
              <a:latin typeface="Times New Roman"/>
              <a:cs typeface="Times New Roman"/>
            </a:endParaRPr>
          </a:p>
          <a:p>
            <a:pPr marL="355600">
              <a:lnSpc>
                <a:spcPts val="2160"/>
              </a:lnSpc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несущественных</a:t>
            </a:r>
            <a:r>
              <a:rPr sz="20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признаков</a:t>
            </a:r>
            <a:endParaRPr sz="20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FFFFCC"/>
              </a:buClr>
              <a:buSzPct val="60000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умение осуществлять синтез как составление целого из</a:t>
            </a:r>
            <a:r>
              <a:rPr sz="20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частей;</a:t>
            </a:r>
            <a:endParaRPr sz="2000" dirty="0">
              <a:latin typeface="Times New Roman"/>
              <a:cs typeface="Times New Roman"/>
            </a:endParaRPr>
          </a:p>
          <a:p>
            <a:pPr marL="355600" marR="556260" indent="-342900">
              <a:lnSpc>
                <a:spcPct val="80000"/>
              </a:lnSpc>
              <a:spcBef>
                <a:spcPts val="480"/>
              </a:spcBef>
              <a:buClr>
                <a:srgbClr val="FFFFCC"/>
              </a:buClr>
              <a:buSzPct val="60000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умение осуществлять сравнение, сериацию и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классификацию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по 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заданным</a:t>
            </a:r>
            <a:r>
              <a:rPr sz="20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критериям;</a:t>
            </a:r>
            <a:endParaRPr sz="20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FFFFCC"/>
              </a:buClr>
              <a:buSzPct val="60000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умение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устанавливать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причинно-следственные</a:t>
            </a:r>
            <a:r>
              <a:rPr sz="2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связи;</a:t>
            </a:r>
            <a:endParaRPr sz="2000" dirty="0">
              <a:latin typeface="Times New Roman"/>
              <a:cs typeface="Times New Roman"/>
            </a:endParaRPr>
          </a:p>
          <a:p>
            <a:pPr marL="355600" marR="405765" indent="-342900">
              <a:lnSpc>
                <a:spcPct val="80000"/>
              </a:lnSpc>
              <a:spcBef>
                <a:spcPts val="480"/>
              </a:spcBef>
              <a:buClr>
                <a:srgbClr val="FFFFCC"/>
              </a:buClr>
              <a:buSzPct val="60000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умение строить рассуждения в форме связи простых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суждений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об  объекте,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его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строении, свойствах и</a:t>
            </a:r>
            <a:r>
              <a:rPr sz="20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связях;</a:t>
            </a:r>
            <a:endParaRPr sz="20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FFFFCC"/>
              </a:buClr>
              <a:buSzPct val="60000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доказательство;</a:t>
            </a:r>
            <a:endParaRPr sz="20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FFFFCC"/>
              </a:buClr>
              <a:buSzPct val="60000"/>
              <a:buFont typeface="Wingdings"/>
              <a:buChar char=""/>
              <a:tabLst>
                <a:tab pos="355600" algn="l"/>
                <a:tab pos="356235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выдвижение гипотез и их</a:t>
            </a:r>
            <a:r>
              <a:rPr sz="20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обоснование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521195" y="251459"/>
            <a:ext cx="790955" cy="11216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8745" rIns="0" bIns="0" rtlCol="0">
            <a:spAutoFit/>
          </a:bodyPr>
          <a:lstStyle/>
          <a:p>
            <a:pPr marL="1849120">
              <a:lnSpc>
                <a:spcPct val="100000"/>
              </a:lnSpc>
            </a:pPr>
            <a:r>
              <a:rPr sz="4000" spc="-5" dirty="0"/>
              <a:t>Регулятивные</a:t>
            </a:r>
            <a:r>
              <a:rPr sz="4000" spc="-45" dirty="0"/>
              <a:t> </a:t>
            </a:r>
            <a:r>
              <a:rPr sz="4000" spc="-10" dirty="0"/>
              <a:t>УУД</a:t>
            </a:r>
            <a:endParaRPr sz="4000"/>
          </a:p>
        </p:txBody>
      </p:sp>
      <p:sp>
        <p:nvSpPr>
          <p:cNvPr id="5" name="object 5"/>
          <p:cNvSpPr/>
          <p:nvPr/>
        </p:nvSpPr>
        <p:spPr>
          <a:xfrm>
            <a:off x="5338698" y="4817998"/>
            <a:ext cx="30480" cy="465455"/>
          </a:xfrm>
          <a:custGeom>
            <a:avLst/>
            <a:gdLst/>
            <a:ahLst/>
            <a:cxnLst/>
            <a:rect l="l" t="t" r="r" b="b"/>
            <a:pathLst>
              <a:path w="30479" h="465454">
                <a:moveTo>
                  <a:pt x="0" y="465200"/>
                </a:moveTo>
                <a:lnTo>
                  <a:pt x="1650" y="0"/>
                </a:lnTo>
                <a:lnTo>
                  <a:pt x="30225" y="126"/>
                </a:lnTo>
                <a:lnTo>
                  <a:pt x="28575" y="465200"/>
                </a:lnTo>
                <a:lnTo>
                  <a:pt x="0" y="465200"/>
                </a:lnTo>
                <a:close/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59300" y="3425825"/>
            <a:ext cx="3933825" cy="463550"/>
          </a:xfrm>
          <a:custGeom>
            <a:avLst/>
            <a:gdLst/>
            <a:ahLst/>
            <a:cxnLst/>
            <a:rect l="l" t="t" r="r" b="b"/>
            <a:pathLst>
              <a:path w="3933825" h="463550">
                <a:moveTo>
                  <a:pt x="3933825" y="463550"/>
                </a:moveTo>
                <a:lnTo>
                  <a:pt x="3933825" y="335025"/>
                </a:lnTo>
                <a:lnTo>
                  <a:pt x="28575" y="335025"/>
                </a:lnTo>
                <a:lnTo>
                  <a:pt x="28575" y="0"/>
                </a:lnTo>
                <a:lnTo>
                  <a:pt x="0" y="0"/>
                </a:lnTo>
                <a:lnTo>
                  <a:pt x="0" y="363600"/>
                </a:lnTo>
                <a:lnTo>
                  <a:pt x="3905250" y="363600"/>
                </a:lnTo>
                <a:lnTo>
                  <a:pt x="3905250" y="463550"/>
                </a:lnTo>
                <a:lnTo>
                  <a:pt x="3933825" y="463550"/>
                </a:lnTo>
                <a:close/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59300" y="3425825"/>
            <a:ext cx="2371725" cy="463550"/>
          </a:xfrm>
          <a:custGeom>
            <a:avLst/>
            <a:gdLst/>
            <a:ahLst/>
            <a:cxnLst/>
            <a:rect l="l" t="t" r="r" b="b"/>
            <a:pathLst>
              <a:path w="2371725" h="463550">
                <a:moveTo>
                  <a:pt x="2371725" y="463550"/>
                </a:moveTo>
                <a:lnTo>
                  <a:pt x="2371725" y="335025"/>
                </a:lnTo>
                <a:lnTo>
                  <a:pt x="28575" y="335025"/>
                </a:lnTo>
                <a:lnTo>
                  <a:pt x="28575" y="0"/>
                </a:lnTo>
                <a:lnTo>
                  <a:pt x="0" y="0"/>
                </a:lnTo>
                <a:lnTo>
                  <a:pt x="0" y="363600"/>
                </a:lnTo>
                <a:lnTo>
                  <a:pt x="2343150" y="363600"/>
                </a:lnTo>
                <a:lnTo>
                  <a:pt x="2343150" y="463550"/>
                </a:lnTo>
                <a:lnTo>
                  <a:pt x="2371725" y="463550"/>
                </a:lnTo>
                <a:close/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559300" y="3425825"/>
            <a:ext cx="808355" cy="463550"/>
          </a:xfrm>
          <a:custGeom>
            <a:avLst/>
            <a:gdLst/>
            <a:ahLst/>
            <a:cxnLst/>
            <a:rect l="l" t="t" r="r" b="b"/>
            <a:pathLst>
              <a:path w="808354" h="463550">
                <a:moveTo>
                  <a:pt x="807974" y="463550"/>
                </a:moveTo>
                <a:lnTo>
                  <a:pt x="807974" y="335025"/>
                </a:lnTo>
                <a:lnTo>
                  <a:pt x="28575" y="335025"/>
                </a:lnTo>
                <a:lnTo>
                  <a:pt x="28575" y="0"/>
                </a:lnTo>
                <a:lnTo>
                  <a:pt x="0" y="0"/>
                </a:lnTo>
                <a:lnTo>
                  <a:pt x="0" y="363600"/>
                </a:lnTo>
                <a:lnTo>
                  <a:pt x="779399" y="363600"/>
                </a:lnTo>
                <a:lnTo>
                  <a:pt x="779399" y="463550"/>
                </a:lnTo>
                <a:lnTo>
                  <a:pt x="807974" y="463550"/>
                </a:lnTo>
                <a:close/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776598" y="3425825"/>
            <a:ext cx="811530" cy="463550"/>
          </a:xfrm>
          <a:custGeom>
            <a:avLst/>
            <a:gdLst/>
            <a:ahLst/>
            <a:cxnLst/>
            <a:rect l="l" t="t" r="r" b="b"/>
            <a:pathLst>
              <a:path w="811529" h="463550">
                <a:moveTo>
                  <a:pt x="0" y="463550"/>
                </a:moveTo>
                <a:lnTo>
                  <a:pt x="0" y="335025"/>
                </a:lnTo>
                <a:lnTo>
                  <a:pt x="782701" y="335025"/>
                </a:lnTo>
                <a:lnTo>
                  <a:pt x="782701" y="0"/>
                </a:lnTo>
                <a:lnTo>
                  <a:pt x="811276" y="0"/>
                </a:lnTo>
                <a:lnTo>
                  <a:pt x="811276" y="363600"/>
                </a:lnTo>
                <a:lnTo>
                  <a:pt x="28575" y="363600"/>
                </a:lnTo>
                <a:lnTo>
                  <a:pt x="28575" y="463550"/>
                </a:lnTo>
                <a:lnTo>
                  <a:pt x="0" y="463550"/>
                </a:lnTo>
                <a:close/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12975" y="3425825"/>
            <a:ext cx="2374900" cy="463550"/>
          </a:xfrm>
          <a:custGeom>
            <a:avLst/>
            <a:gdLst/>
            <a:ahLst/>
            <a:cxnLst/>
            <a:rect l="l" t="t" r="r" b="b"/>
            <a:pathLst>
              <a:path w="2374900" h="463550">
                <a:moveTo>
                  <a:pt x="0" y="463550"/>
                </a:moveTo>
                <a:lnTo>
                  <a:pt x="0" y="335025"/>
                </a:lnTo>
                <a:lnTo>
                  <a:pt x="2346325" y="335025"/>
                </a:lnTo>
                <a:lnTo>
                  <a:pt x="2346325" y="0"/>
                </a:lnTo>
                <a:lnTo>
                  <a:pt x="2374900" y="0"/>
                </a:lnTo>
                <a:lnTo>
                  <a:pt x="2374900" y="363600"/>
                </a:lnTo>
                <a:lnTo>
                  <a:pt x="28575" y="363600"/>
                </a:lnTo>
                <a:lnTo>
                  <a:pt x="28575" y="463550"/>
                </a:lnTo>
                <a:lnTo>
                  <a:pt x="0" y="463550"/>
                </a:lnTo>
                <a:close/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50875" y="3425825"/>
            <a:ext cx="3937000" cy="463550"/>
          </a:xfrm>
          <a:custGeom>
            <a:avLst/>
            <a:gdLst/>
            <a:ahLst/>
            <a:cxnLst/>
            <a:rect l="l" t="t" r="r" b="b"/>
            <a:pathLst>
              <a:path w="3937000" h="463550">
                <a:moveTo>
                  <a:pt x="0" y="463550"/>
                </a:moveTo>
                <a:lnTo>
                  <a:pt x="0" y="335025"/>
                </a:lnTo>
                <a:lnTo>
                  <a:pt x="3908425" y="335025"/>
                </a:lnTo>
                <a:lnTo>
                  <a:pt x="3908425" y="0"/>
                </a:lnTo>
                <a:lnTo>
                  <a:pt x="3937000" y="0"/>
                </a:lnTo>
                <a:lnTo>
                  <a:pt x="3937000" y="363600"/>
                </a:lnTo>
                <a:lnTo>
                  <a:pt x="28575" y="363600"/>
                </a:lnTo>
                <a:lnTo>
                  <a:pt x="28575" y="463550"/>
                </a:lnTo>
                <a:lnTo>
                  <a:pt x="0" y="463550"/>
                </a:lnTo>
                <a:close/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594100" y="2260600"/>
            <a:ext cx="1957705" cy="1165225"/>
          </a:xfrm>
          <a:custGeom>
            <a:avLst/>
            <a:gdLst/>
            <a:ahLst/>
            <a:cxnLst/>
            <a:rect l="l" t="t" r="r" b="b"/>
            <a:pathLst>
              <a:path w="1957704" h="1165225">
                <a:moveTo>
                  <a:pt x="1763140" y="0"/>
                </a:moveTo>
                <a:lnTo>
                  <a:pt x="194183" y="0"/>
                </a:lnTo>
                <a:lnTo>
                  <a:pt x="149676" y="5131"/>
                </a:lnTo>
                <a:lnTo>
                  <a:pt x="108810" y="19746"/>
                </a:lnTo>
                <a:lnTo>
                  <a:pt x="72755" y="42677"/>
                </a:lnTo>
                <a:lnTo>
                  <a:pt x="42677" y="72755"/>
                </a:lnTo>
                <a:lnTo>
                  <a:pt x="19746" y="108810"/>
                </a:lnTo>
                <a:lnTo>
                  <a:pt x="5131" y="149676"/>
                </a:lnTo>
                <a:lnTo>
                  <a:pt x="0" y="194183"/>
                </a:lnTo>
                <a:lnTo>
                  <a:pt x="0" y="971041"/>
                </a:lnTo>
                <a:lnTo>
                  <a:pt x="5131" y="1015548"/>
                </a:lnTo>
                <a:lnTo>
                  <a:pt x="19746" y="1056414"/>
                </a:lnTo>
                <a:lnTo>
                  <a:pt x="42677" y="1092469"/>
                </a:lnTo>
                <a:lnTo>
                  <a:pt x="72755" y="1122547"/>
                </a:lnTo>
                <a:lnTo>
                  <a:pt x="108810" y="1145478"/>
                </a:lnTo>
                <a:lnTo>
                  <a:pt x="149676" y="1160093"/>
                </a:lnTo>
                <a:lnTo>
                  <a:pt x="194183" y="1165225"/>
                </a:lnTo>
                <a:lnTo>
                  <a:pt x="1763140" y="1165225"/>
                </a:lnTo>
                <a:lnTo>
                  <a:pt x="1807694" y="1160093"/>
                </a:lnTo>
                <a:lnTo>
                  <a:pt x="1848593" y="1145478"/>
                </a:lnTo>
                <a:lnTo>
                  <a:pt x="1884672" y="1122547"/>
                </a:lnTo>
                <a:lnTo>
                  <a:pt x="1914763" y="1092469"/>
                </a:lnTo>
                <a:lnTo>
                  <a:pt x="1937701" y="1056414"/>
                </a:lnTo>
                <a:lnTo>
                  <a:pt x="1952319" y="1015548"/>
                </a:lnTo>
                <a:lnTo>
                  <a:pt x="1957451" y="971041"/>
                </a:lnTo>
                <a:lnTo>
                  <a:pt x="1957451" y="194183"/>
                </a:lnTo>
                <a:lnTo>
                  <a:pt x="1952319" y="149676"/>
                </a:lnTo>
                <a:lnTo>
                  <a:pt x="1937701" y="108810"/>
                </a:lnTo>
                <a:lnTo>
                  <a:pt x="1914763" y="72755"/>
                </a:lnTo>
                <a:lnTo>
                  <a:pt x="1884672" y="42677"/>
                </a:lnTo>
                <a:lnTo>
                  <a:pt x="1848593" y="19746"/>
                </a:lnTo>
                <a:lnTo>
                  <a:pt x="1807694" y="5131"/>
                </a:lnTo>
                <a:lnTo>
                  <a:pt x="1763140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589273" y="2255773"/>
            <a:ext cx="1967230" cy="1174750"/>
          </a:xfrm>
          <a:custGeom>
            <a:avLst/>
            <a:gdLst/>
            <a:ahLst/>
            <a:cxnLst/>
            <a:rect l="l" t="t" r="r" b="b"/>
            <a:pathLst>
              <a:path w="1967229" h="1174750">
                <a:moveTo>
                  <a:pt x="199009" y="0"/>
                </a:moveTo>
                <a:lnTo>
                  <a:pt x="1768348" y="0"/>
                </a:lnTo>
                <a:lnTo>
                  <a:pt x="1808352" y="4063"/>
                </a:lnTo>
                <a:lnTo>
                  <a:pt x="1845437" y="15875"/>
                </a:lnTo>
                <a:lnTo>
                  <a:pt x="1879218" y="34162"/>
                </a:lnTo>
                <a:lnTo>
                  <a:pt x="1908810" y="58547"/>
                </a:lnTo>
                <a:lnTo>
                  <a:pt x="1951481" y="122047"/>
                </a:lnTo>
                <a:lnTo>
                  <a:pt x="1962912" y="159003"/>
                </a:lnTo>
                <a:lnTo>
                  <a:pt x="1966976" y="199009"/>
                </a:lnTo>
                <a:lnTo>
                  <a:pt x="1966976" y="976249"/>
                </a:lnTo>
                <a:lnTo>
                  <a:pt x="1962912" y="1016253"/>
                </a:lnTo>
                <a:lnTo>
                  <a:pt x="1951481" y="1053211"/>
                </a:lnTo>
                <a:lnTo>
                  <a:pt x="1932813" y="1086992"/>
                </a:lnTo>
                <a:lnTo>
                  <a:pt x="1908810" y="1116711"/>
                </a:lnTo>
                <a:lnTo>
                  <a:pt x="1879218" y="1140714"/>
                </a:lnTo>
                <a:lnTo>
                  <a:pt x="1845437" y="1159383"/>
                </a:lnTo>
                <a:lnTo>
                  <a:pt x="1808352" y="1170813"/>
                </a:lnTo>
                <a:lnTo>
                  <a:pt x="1768348" y="1174750"/>
                </a:lnTo>
                <a:lnTo>
                  <a:pt x="199009" y="1174750"/>
                </a:lnTo>
                <a:lnTo>
                  <a:pt x="159003" y="1170813"/>
                </a:lnTo>
                <a:lnTo>
                  <a:pt x="122047" y="1159383"/>
                </a:lnTo>
                <a:lnTo>
                  <a:pt x="87884" y="1140714"/>
                </a:lnTo>
                <a:lnTo>
                  <a:pt x="34162" y="1086992"/>
                </a:lnTo>
                <a:lnTo>
                  <a:pt x="15875" y="1053211"/>
                </a:lnTo>
                <a:lnTo>
                  <a:pt x="4063" y="1016253"/>
                </a:lnTo>
                <a:lnTo>
                  <a:pt x="0" y="976249"/>
                </a:lnTo>
                <a:lnTo>
                  <a:pt x="0" y="199009"/>
                </a:lnTo>
                <a:lnTo>
                  <a:pt x="4063" y="159003"/>
                </a:lnTo>
                <a:lnTo>
                  <a:pt x="15875" y="122047"/>
                </a:lnTo>
                <a:lnTo>
                  <a:pt x="34162" y="87884"/>
                </a:lnTo>
                <a:lnTo>
                  <a:pt x="58547" y="58547"/>
                </a:lnTo>
                <a:lnTo>
                  <a:pt x="87884" y="34162"/>
                </a:lnTo>
                <a:lnTo>
                  <a:pt x="122047" y="15875"/>
                </a:lnTo>
                <a:lnTo>
                  <a:pt x="159003" y="4063"/>
                </a:lnTo>
                <a:lnTo>
                  <a:pt x="199009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951478" y="2465323"/>
            <a:ext cx="1245870" cy="748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600" b="1" spc="-5" dirty="0">
                <a:solidFill>
                  <a:srgbClr val="FFFFFF"/>
                </a:solidFill>
                <a:latin typeface="Arial Black"/>
                <a:cs typeface="Arial Black"/>
              </a:rPr>
              <a:t>Ре</a:t>
            </a:r>
            <a:r>
              <a:rPr sz="1600" b="1" dirty="0">
                <a:solidFill>
                  <a:srgbClr val="FFFFFF"/>
                </a:solidFill>
                <a:latin typeface="Arial Black"/>
                <a:cs typeface="Arial Black"/>
              </a:rPr>
              <a:t>г</a:t>
            </a:r>
            <a:r>
              <a:rPr sz="1600" b="1" spc="-5" dirty="0">
                <a:solidFill>
                  <a:srgbClr val="FFFFFF"/>
                </a:solidFill>
                <a:latin typeface="Arial Black"/>
                <a:cs typeface="Arial Black"/>
              </a:rPr>
              <a:t>у</a:t>
            </a:r>
            <a:r>
              <a:rPr sz="1600" b="1" spc="-15" dirty="0">
                <a:solidFill>
                  <a:srgbClr val="FFFFFF"/>
                </a:solidFill>
                <a:latin typeface="Arial Black"/>
                <a:cs typeface="Arial Black"/>
              </a:rPr>
              <a:t>л</a:t>
            </a:r>
            <a:r>
              <a:rPr sz="1600" b="1" spc="-5" dirty="0">
                <a:solidFill>
                  <a:srgbClr val="FFFFFF"/>
                </a:solidFill>
                <a:latin typeface="Arial Black"/>
                <a:cs typeface="Arial Black"/>
              </a:rPr>
              <a:t>яти</a:t>
            </a:r>
            <a:r>
              <a:rPr sz="1600" b="1" spc="0" dirty="0">
                <a:solidFill>
                  <a:srgbClr val="FFFFFF"/>
                </a:solidFill>
                <a:latin typeface="Arial Black"/>
                <a:cs typeface="Arial Black"/>
              </a:rPr>
              <a:t>в</a:t>
            </a:r>
            <a:r>
              <a:rPr sz="1600" b="1" spc="-5" dirty="0">
                <a:solidFill>
                  <a:srgbClr val="FFFFFF"/>
                </a:solidFill>
                <a:latin typeface="Arial Black"/>
                <a:cs typeface="Arial Black"/>
              </a:rPr>
              <a:t>-  ные  </a:t>
            </a:r>
            <a:r>
              <a:rPr sz="1600" b="1" spc="-5" dirty="0">
                <a:solidFill>
                  <a:srgbClr val="3333CC"/>
                </a:solidFill>
                <a:latin typeface="Arial Black"/>
                <a:cs typeface="Arial Black"/>
              </a:rPr>
              <a:t>действия</a:t>
            </a:r>
            <a:endParaRPr sz="1600">
              <a:latin typeface="Arial Black"/>
              <a:cs typeface="Arial Black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3889375"/>
            <a:ext cx="1335405" cy="929005"/>
          </a:xfrm>
          <a:custGeom>
            <a:avLst/>
            <a:gdLst/>
            <a:ahLst/>
            <a:cxnLst/>
            <a:rect l="l" t="t" r="r" b="b"/>
            <a:pathLst>
              <a:path w="1335405" h="929004">
                <a:moveTo>
                  <a:pt x="1180299" y="0"/>
                </a:moveTo>
                <a:lnTo>
                  <a:pt x="150025" y="0"/>
                </a:lnTo>
                <a:lnTo>
                  <a:pt x="101099" y="7895"/>
                </a:lnTo>
                <a:lnTo>
                  <a:pt x="58608" y="29878"/>
                </a:lnTo>
                <a:lnTo>
                  <a:pt x="25101" y="63395"/>
                </a:lnTo>
                <a:lnTo>
                  <a:pt x="3128" y="105891"/>
                </a:lnTo>
                <a:lnTo>
                  <a:pt x="0" y="125284"/>
                </a:lnTo>
                <a:lnTo>
                  <a:pt x="0" y="803458"/>
                </a:lnTo>
                <a:lnTo>
                  <a:pt x="25101" y="865310"/>
                </a:lnTo>
                <a:lnTo>
                  <a:pt x="58608" y="898790"/>
                </a:lnTo>
                <a:lnTo>
                  <a:pt x="101099" y="920741"/>
                </a:lnTo>
                <a:lnTo>
                  <a:pt x="150025" y="928624"/>
                </a:lnTo>
                <a:lnTo>
                  <a:pt x="1180299" y="928624"/>
                </a:lnTo>
                <a:lnTo>
                  <a:pt x="1229230" y="920741"/>
                </a:lnTo>
                <a:lnTo>
                  <a:pt x="1271736" y="898790"/>
                </a:lnTo>
                <a:lnTo>
                  <a:pt x="1305262" y="865310"/>
                </a:lnTo>
                <a:lnTo>
                  <a:pt x="1327252" y="822846"/>
                </a:lnTo>
                <a:lnTo>
                  <a:pt x="1335151" y="773938"/>
                </a:lnTo>
                <a:lnTo>
                  <a:pt x="1335151" y="154812"/>
                </a:lnTo>
                <a:lnTo>
                  <a:pt x="1327252" y="105891"/>
                </a:lnTo>
                <a:lnTo>
                  <a:pt x="1305262" y="63395"/>
                </a:lnTo>
                <a:lnTo>
                  <a:pt x="1271736" y="29878"/>
                </a:lnTo>
                <a:lnTo>
                  <a:pt x="1229230" y="7895"/>
                </a:lnTo>
                <a:lnTo>
                  <a:pt x="1180299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0" y="3884548"/>
            <a:ext cx="1339850" cy="938530"/>
          </a:xfrm>
          <a:custGeom>
            <a:avLst/>
            <a:gdLst/>
            <a:ahLst/>
            <a:cxnLst/>
            <a:rect l="l" t="t" r="r" b="b"/>
            <a:pathLst>
              <a:path w="1339850" h="938529">
                <a:moveTo>
                  <a:pt x="149771" y="0"/>
                </a:moveTo>
                <a:lnTo>
                  <a:pt x="1180541" y="0"/>
                </a:lnTo>
                <a:lnTo>
                  <a:pt x="1212621" y="3301"/>
                </a:lnTo>
                <a:lnTo>
                  <a:pt x="1269492" y="27431"/>
                </a:lnTo>
                <a:lnTo>
                  <a:pt x="1312926" y="70484"/>
                </a:lnTo>
                <a:lnTo>
                  <a:pt x="1336548" y="127634"/>
                </a:lnTo>
                <a:lnTo>
                  <a:pt x="1339850" y="159384"/>
                </a:lnTo>
                <a:lnTo>
                  <a:pt x="1339850" y="779018"/>
                </a:lnTo>
                <a:lnTo>
                  <a:pt x="1327150" y="840867"/>
                </a:lnTo>
                <a:lnTo>
                  <a:pt x="1293241" y="891667"/>
                </a:lnTo>
                <a:lnTo>
                  <a:pt x="1242479" y="925576"/>
                </a:lnTo>
                <a:lnTo>
                  <a:pt x="1180541" y="938276"/>
                </a:lnTo>
                <a:lnTo>
                  <a:pt x="149771" y="938276"/>
                </a:lnTo>
                <a:lnTo>
                  <a:pt x="87854" y="925576"/>
                </a:lnTo>
                <a:lnTo>
                  <a:pt x="37078" y="891667"/>
                </a:lnTo>
                <a:lnTo>
                  <a:pt x="3137" y="840867"/>
                </a:lnTo>
                <a:lnTo>
                  <a:pt x="0" y="830921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0" y="3884548"/>
            <a:ext cx="149860" cy="107950"/>
          </a:xfrm>
          <a:custGeom>
            <a:avLst/>
            <a:gdLst/>
            <a:ahLst/>
            <a:cxnLst/>
            <a:rect l="l" t="t" r="r" b="b"/>
            <a:pathLst>
              <a:path w="149860" h="107950">
                <a:moveTo>
                  <a:pt x="0" y="107471"/>
                </a:moveTo>
                <a:lnTo>
                  <a:pt x="17854" y="70484"/>
                </a:lnTo>
                <a:lnTo>
                  <a:pt x="60838" y="27431"/>
                </a:lnTo>
                <a:lnTo>
                  <a:pt x="118102" y="3301"/>
                </a:lnTo>
                <a:lnTo>
                  <a:pt x="149771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19887" y="4129658"/>
            <a:ext cx="1089660" cy="443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400" b="1" spc="5" dirty="0">
                <a:solidFill>
                  <a:srgbClr val="3333CC"/>
                </a:solidFill>
                <a:latin typeface="Arial Black"/>
                <a:cs typeface="Arial Black"/>
              </a:rPr>
              <a:t>Ц</a:t>
            </a:r>
            <a:r>
              <a:rPr sz="1400" b="1" dirty="0">
                <a:solidFill>
                  <a:srgbClr val="3333CC"/>
                </a:solidFill>
                <a:latin typeface="Arial Black"/>
                <a:cs typeface="Arial Black"/>
              </a:rPr>
              <a:t>е</a:t>
            </a:r>
            <a:r>
              <a:rPr sz="1400" b="1" spc="5" dirty="0">
                <a:solidFill>
                  <a:srgbClr val="3333CC"/>
                </a:solidFill>
                <a:latin typeface="Arial Black"/>
                <a:cs typeface="Arial Black"/>
              </a:rPr>
              <a:t>л</a:t>
            </a:r>
            <a:r>
              <a:rPr sz="1400" b="1" dirty="0">
                <a:solidFill>
                  <a:srgbClr val="3333CC"/>
                </a:solidFill>
                <a:latin typeface="Arial Black"/>
                <a:cs typeface="Arial Black"/>
              </a:rPr>
              <a:t>епол</a:t>
            </a:r>
            <a:r>
              <a:rPr sz="1400" b="1" spc="-10" dirty="0">
                <a:solidFill>
                  <a:srgbClr val="3333CC"/>
                </a:solidFill>
                <a:latin typeface="Arial Black"/>
                <a:cs typeface="Arial Black"/>
              </a:rPr>
              <a:t>а</a:t>
            </a:r>
            <a:r>
              <a:rPr sz="1400" b="1" dirty="0">
                <a:solidFill>
                  <a:srgbClr val="3333CC"/>
                </a:solidFill>
                <a:latin typeface="Arial Black"/>
                <a:cs typeface="Arial Black"/>
              </a:rPr>
              <a:t>-</a:t>
            </a:r>
            <a:endParaRPr sz="1400">
              <a:latin typeface="Arial Black"/>
              <a:cs typeface="Arial Black"/>
            </a:endParaRPr>
          </a:p>
          <a:p>
            <a:pPr marL="2540" algn="ctr">
              <a:lnSpc>
                <a:spcPct val="100000"/>
              </a:lnSpc>
            </a:pPr>
            <a:r>
              <a:rPr sz="1400" b="1" dirty="0">
                <a:solidFill>
                  <a:srgbClr val="FFFFFF"/>
                </a:solidFill>
                <a:latin typeface="Arial Black"/>
                <a:cs typeface="Arial Black"/>
              </a:rPr>
              <a:t>гание</a:t>
            </a:r>
            <a:endParaRPr sz="1400">
              <a:latin typeface="Arial Black"/>
              <a:cs typeface="Arial Black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557400" y="3889375"/>
            <a:ext cx="1339850" cy="929005"/>
          </a:xfrm>
          <a:custGeom>
            <a:avLst/>
            <a:gdLst/>
            <a:ahLst/>
            <a:cxnLst/>
            <a:rect l="l" t="t" r="r" b="b"/>
            <a:pathLst>
              <a:path w="1339850" h="929004">
                <a:moveTo>
                  <a:pt x="1185037" y="0"/>
                </a:moveTo>
                <a:lnTo>
                  <a:pt x="154686" y="0"/>
                </a:lnTo>
                <a:lnTo>
                  <a:pt x="105777" y="7895"/>
                </a:lnTo>
                <a:lnTo>
                  <a:pt x="63313" y="29878"/>
                </a:lnTo>
                <a:lnTo>
                  <a:pt x="29833" y="63395"/>
                </a:lnTo>
                <a:lnTo>
                  <a:pt x="7882" y="105891"/>
                </a:lnTo>
                <a:lnTo>
                  <a:pt x="0" y="154812"/>
                </a:lnTo>
                <a:lnTo>
                  <a:pt x="0" y="773938"/>
                </a:lnTo>
                <a:lnTo>
                  <a:pt x="7882" y="822846"/>
                </a:lnTo>
                <a:lnTo>
                  <a:pt x="29833" y="865310"/>
                </a:lnTo>
                <a:lnTo>
                  <a:pt x="63313" y="898790"/>
                </a:lnTo>
                <a:lnTo>
                  <a:pt x="105777" y="920741"/>
                </a:lnTo>
                <a:lnTo>
                  <a:pt x="154686" y="928624"/>
                </a:lnTo>
                <a:lnTo>
                  <a:pt x="1185037" y="928624"/>
                </a:lnTo>
                <a:lnTo>
                  <a:pt x="1233958" y="920741"/>
                </a:lnTo>
                <a:lnTo>
                  <a:pt x="1276454" y="898790"/>
                </a:lnTo>
                <a:lnTo>
                  <a:pt x="1309971" y="865310"/>
                </a:lnTo>
                <a:lnTo>
                  <a:pt x="1331954" y="822846"/>
                </a:lnTo>
                <a:lnTo>
                  <a:pt x="1339850" y="773938"/>
                </a:lnTo>
                <a:lnTo>
                  <a:pt x="1339850" y="154812"/>
                </a:lnTo>
                <a:lnTo>
                  <a:pt x="1331954" y="105891"/>
                </a:lnTo>
                <a:lnTo>
                  <a:pt x="1309971" y="63395"/>
                </a:lnTo>
                <a:lnTo>
                  <a:pt x="1276454" y="29878"/>
                </a:lnTo>
                <a:lnTo>
                  <a:pt x="1233958" y="7895"/>
                </a:lnTo>
                <a:lnTo>
                  <a:pt x="1185037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552575" y="3884548"/>
            <a:ext cx="1349375" cy="938530"/>
          </a:xfrm>
          <a:custGeom>
            <a:avLst/>
            <a:gdLst/>
            <a:ahLst/>
            <a:cxnLst/>
            <a:rect l="l" t="t" r="r" b="b"/>
            <a:pathLst>
              <a:path w="1349375" h="938529">
                <a:moveTo>
                  <a:pt x="159257" y="0"/>
                </a:moveTo>
                <a:lnTo>
                  <a:pt x="1190117" y="0"/>
                </a:lnTo>
                <a:lnTo>
                  <a:pt x="1222120" y="3301"/>
                </a:lnTo>
                <a:lnTo>
                  <a:pt x="1279017" y="27431"/>
                </a:lnTo>
                <a:lnTo>
                  <a:pt x="1322451" y="70484"/>
                </a:lnTo>
                <a:lnTo>
                  <a:pt x="1346073" y="127634"/>
                </a:lnTo>
                <a:lnTo>
                  <a:pt x="1349375" y="159384"/>
                </a:lnTo>
                <a:lnTo>
                  <a:pt x="1349375" y="779018"/>
                </a:lnTo>
                <a:lnTo>
                  <a:pt x="1336675" y="840867"/>
                </a:lnTo>
                <a:lnTo>
                  <a:pt x="1302766" y="891667"/>
                </a:lnTo>
                <a:lnTo>
                  <a:pt x="1251966" y="925576"/>
                </a:lnTo>
                <a:lnTo>
                  <a:pt x="1190117" y="938276"/>
                </a:lnTo>
                <a:lnTo>
                  <a:pt x="159257" y="938276"/>
                </a:lnTo>
                <a:lnTo>
                  <a:pt x="97408" y="925576"/>
                </a:lnTo>
                <a:lnTo>
                  <a:pt x="46609" y="891667"/>
                </a:lnTo>
                <a:lnTo>
                  <a:pt x="12700" y="840867"/>
                </a:lnTo>
                <a:lnTo>
                  <a:pt x="0" y="779018"/>
                </a:lnTo>
                <a:lnTo>
                  <a:pt x="0" y="159384"/>
                </a:lnTo>
                <a:lnTo>
                  <a:pt x="12700" y="97408"/>
                </a:lnTo>
                <a:lnTo>
                  <a:pt x="46609" y="46736"/>
                </a:lnTo>
                <a:lnTo>
                  <a:pt x="97408" y="12700"/>
                </a:lnTo>
                <a:lnTo>
                  <a:pt x="159257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711198" y="4113910"/>
            <a:ext cx="1033144" cy="474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500" b="1" dirty="0">
                <a:solidFill>
                  <a:srgbClr val="FFFFFF"/>
                </a:solidFill>
                <a:latin typeface="Arial Black"/>
                <a:cs typeface="Arial Black"/>
              </a:rPr>
              <a:t>П</a:t>
            </a:r>
            <a:r>
              <a:rPr sz="1500" b="1" spc="-10" dirty="0">
                <a:solidFill>
                  <a:srgbClr val="FFFFFF"/>
                </a:solidFill>
                <a:latin typeface="Arial Black"/>
                <a:cs typeface="Arial Black"/>
              </a:rPr>
              <a:t>л</a:t>
            </a:r>
            <a:r>
              <a:rPr sz="1500" b="1" spc="-5" dirty="0">
                <a:solidFill>
                  <a:srgbClr val="FFFFFF"/>
                </a:solidFill>
                <a:latin typeface="Arial Black"/>
                <a:cs typeface="Arial Black"/>
              </a:rPr>
              <a:t>а</a:t>
            </a:r>
            <a:r>
              <a:rPr sz="1500" b="1" dirty="0">
                <a:solidFill>
                  <a:srgbClr val="FFFFFF"/>
                </a:solidFill>
                <a:latin typeface="Arial Black"/>
                <a:cs typeface="Arial Black"/>
              </a:rPr>
              <a:t>ни</a:t>
            </a:r>
            <a:r>
              <a:rPr sz="1500" b="1" spc="-10" dirty="0">
                <a:solidFill>
                  <a:srgbClr val="FFFFFF"/>
                </a:solidFill>
                <a:latin typeface="Arial Black"/>
                <a:cs typeface="Arial Black"/>
              </a:rPr>
              <a:t>р</a:t>
            </a:r>
            <a:r>
              <a:rPr sz="1500" b="1" spc="-5" dirty="0">
                <a:solidFill>
                  <a:srgbClr val="FFFFFF"/>
                </a:solidFill>
                <a:latin typeface="Arial Black"/>
                <a:cs typeface="Arial Black"/>
              </a:rPr>
              <a:t>о</a:t>
            </a:r>
            <a:r>
              <a:rPr sz="1500" b="1" dirty="0">
                <a:solidFill>
                  <a:srgbClr val="FFFFFF"/>
                </a:solidFill>
                <a:latin typeface="Arial Black"/>
                <a:cs typeface="Arial Black"/>
              </a:rPr>
              <a:t>-</a:t>
            </a:r>
            <a:endParaRPr sz="150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</a:pPr>
            <a:r>
              <a:rPr sz="1500" b="1" spc="-5" dirty="0">
                <a:solidFill>
                  <a:srgbClr val="3333CC"/>
                </a:solidFill>
                <a:latin typeface="Arial Black"/>
                <a:cs typeface="Arial Black"/>
              </a:rPr>
              <a:t>вание</a:t>
            </a:r>
            <a:endParaRPr sz="1500">
              <a:latin typeface="Arial Black"/>
              <a:cs typeface="Arial Black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121025" y="3889375"/>
            <a:ext cx="1339850" cy="929005"/>
          </a:xfrm>
          <a:custGeom>
            <a:avLst/>
            <a:gdLst/>
            <a:ahLst/>
            <a:cxnLst/>
            <a:rect l="l" t="t" r="r" b="b"/>
            <a:pathLst>
              <a:path w="1339850" h="929004">
                <a:moveTo>
                  <a:pt x="1185037" y="0"/>
                </a:moveTo>
                <a:lnTo>
                  <a:pt x="154812" y="0"/>
                </a:lnTo>
                <a:lnTo>
                  <a:pt x="105891" y="7895"/>
                </a:lnTo>
                <a:lnTo>
                  <a:pt x="63395" y="29878"/>
                </a:lnTo>
                <a:lnTo>
                  <a:pt x="29878" y="63395"/>
                </a:lnTo>
                <a:lnTo>
                  <a:pt x="7895" y="105891"/>
                </a:lnTo>
                <a:lnTo>
                  <a:pt x="0" y="154812"/>
                </a:lnTo>
                <a:lnTo>
                  <a:pt x="0" y="773938"/>
                </a:lnTo>
                <a:lnTo>
                  <a:pt x="7895" y="822846"/>
                </a:lnTo>
                <a:lnTo>
                  <a:pt x="29878" y="865310"/>
                </a:lnTo>
                <a:lnTo>
                  <a:pt x="63395" y="898790"/>
                </a:lnTo>
                <a:lnTo>
                  <a:pt x="105891" y="920741"/>
                </a:lnTo>
                <a:lnTo>
                  <a:pt x="154812" y="928624"/>
                </a:lnTo>
                <a:lnTo>
                  <a:pt x="1185037" y="928624"/>
                </a:lnTo>
                <a:lnTo>
                  <a:pt x="1233958" y="920741"/>
                </a:lnTo>
                <a:lnTo>
                  <a:pt x="1276454" y="898790"/>
                </a:lnTo>
                <a:lnTo>
                  <a:pt x="1309971" y="865310"/>
                </a:lnTo>
                <a:lnTo>
                  <a:pt x="1331954" y="822846"/>
                </a:lnTo>
                <a:lnTo>
                  <a:pt x="1339850" y="773938"/>
                </a:lnTo>
                <a:lnTo>
                  <a:pt x="1339850" y="154812"/>
                </a:lnTo>
                <a:lnTo>
                  <a:pt x="1331954" y="105891"/>
                </a:lnTo>
                <a:lnTo>
                  <a:pt x="1309971" y="63395"/>
                </a:lnTo>
                <a:lnTo>
                  <a:pt x="1276454" y="29878"/>
                </a:lnTo>
                <a:lnTo>
                  <a:pt x="1233958" y="7895"/>
                </a:lnTo>
                <a:lnTo>
                  <a:pt x="1185037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116198" y="3884548"/>
            <a:ext cx="1349375" cy="938530"/>
          </a:xfrm>
          <a:custGeom>
            <a:avLst/>
            <a:gdLst/>
            <a:ahLst/>
            <a:cxnLst/>
            <a:rect l="l" t="t" r="r" b="b"/>
            <a:pathLst>
              <a:path w="1349375" h="938529">
                <a:moveTo>
                  <a:pt x="159385" y="0"/>
                </a:moveTo>
                <a:lnTo>
                  <a:pt x="1190116" y="0"/>
                </a:lnTo>
                <a:lnTo>
                  <a:pt x="1222248" y="3301"/>
                </a:lnTo>
                <a:lnTo>
                  <a:pt x="1279016" y="27431"/>
                </a:lnTo>
                <a:lnTo>
                  <a:pt x="1322451" y="70484"/>
                </a:lnTo>
                <a:lnTo>
                  <a:pt x="1346200" y="127634"/>
                </a:lnTo>
                <a:lnTo>
                  <a:pt x="1349375" y="159384"/>
                </a:lnTo>
                <a:lnTo>
                  <a:pt x="1349375" y="779018"/>
                </a:lnTo>
                <a:lnTo>
                  <a:pt x="1336802" y="840867"/>
                </a:lnTo>
                <a:lnTo>
                  <a:pt x="1302765" y="891667"/>
                </a:lnTo>
                <a:lnTo>
                  <a:pt x="1252092" y="925576"/>
                </a:lnTo>
                <a:lnTo>
                  <a:pt x="1190116" y="938276"/>
                </a:lnTo>
                <a:lnTo>
                  <a:pt x="159385" y="938276"/>
                </a:lnTo>
                <a:lnTo>
                  <a:pt x="97408" y="925576"/>
                </a:lnTo>
                <a:lnTo>
                  <a:pt x="46608" y="891667"/>
                </a:lnTo>
                <a:lnTo>
                  <a:pt x="12700" y="840867"/>
                </a:lnTo>
                <a:lnTo>
                  <a:pt x="0" y="779018"/>
                </a:lnTo>
                <a:lnTo>
                  <a:pt x="0" y="159384"/>
                </a:lnTo>
                <a:lnTo>
                  <a:pt x="12700" y="97408"/>
                </a:lnTo>
                <a:lnTo>
                  <a:pt x="46736" y="46736"/>
                </a:lnTo>
                <a:lnTo>
                  <a:pt x="97408" y="12700"/>
                </a:lnTo>
                <a:lnTo>
                  <a:pt x="159385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3200526" y="4113910"/>
            <a:ext cx="1186180" cy="474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500" b="1" spc="-5" dirty="0">
                <a:solidFill>
                  <a:srgbClr val="FFFFFF"/>
                </a:solidFill>
                <a:latin typeface="Arial Black"/>
                <a:cs typeface="Arial Black"/>
              </a:rPr>
              <a:t>Прогно-</a:t>
            </a:r>
            <a:endParaRPr sz="150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</a:pPr>
            <a:r>
              <a:rPr sz="1500" b="1" dirty="0">
                <a:solidFill>
                  <a:srgbClr val="3333CC"/>
                </a:solidFill>
                <a:latin typeface="Arial Black"/>
                <a:cs typeface="Arial Black"/>
              </a:rPr>
              <a:t>зир</a:t>
            </a:r>
            <a:r>
              <a:rPr sz="1500" b="1" spc="-10" dirty="0">
                <a:solidFill>
                  <a:srgbClr val="3333CC"/>
                </a:solidFill>
                <a:latin typeface="Arial Black"/>
                <a:cs typeface="Arial Black"/>
              </a:rPr>
              <a:t>о</a:t>
            </a:r>
            <a:r>
              <a:rPr sz="1500" b="1" dirty="0">
                <a:solidFill>
                  <a:srgbClr val="3333CC"/>
                </a:solidFill>
                <a:latin typeface="Arial Black"/>
                <a:cs typeface="Arial Black"/>
              </a:rPr>
              <a:t>вание</a:t>
            </a:r>
            <a:endParaRPr sz="1500">
              <a:latin typeface="Arial Black"/>
              <a:cs typeface="Arial Black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683125" y="3889375"/>
            <a:ext cx="1339850" cy="929005"/>
          </a:xfrm>
          <a:custGeom>
            <a:avLst/>
            <a:gdLst/>
            <a:ahLst/>
            <a:cxnLst/>
            <a:rect l="l" t="t" r="r" b="b"/>
            <a:pathLst>
              <a:path w="1339850" h="929004">
                <a:moveTo>
                  <a:pt x="1185037" y="0"/>
                </a:moveTo>
                <a:lnTo>
                  <a:pt x="154812" y="0"/>
                </a:lnTo>
                <a:lnTo>
                  <a:pt x="105891" y="7895"/>
                </a:lnTo>
                <a:lnTo>
                  <a:pt x="63395" y="29878"/>
                </a:lnTo>
                <a:lnTo>
                  <a:pt x="29878" y="63395"/>
                </a:lnTo>
                <a:lnTo>
                  <a:pt x="7895" y="105891"/>
                </a:lnTo>
                <a:lnTo>
                  <a:pt x="0" y="154812"/>
                </a:lnTo>
                <a:lnTo>
                  <a:pt x="0" y="773938"/>
                </a:lnTo>
                <a:lnTo>
                  <a:pt x="7895" y="822846"/>
                </a:lnTo>
                <a:lnTo>
                  <a:pt x="29878" y="865310"/>
                </a:lnTo>
                <a:lnTo>
                  <a:pt x="63395" y="898790"/>
                </a:lnTo>
                <a:lnTo>
                  <a:pt x="105891" y="920741"/>
                </a:lnTo>
                <a:lnTo>
                  <a:pt x="154812" y="928624"/>
                </a:lnTo>
                <a:lnTo>
                  <a:pt x="1185037" y="928624"/>
                </a:lnTo>
                <a:lnTo>
                  <a:pt x="1233958" y="920741"/>
                </a:lnTo>
                <a:lnTo>
                  <a:pt x="1276454" y="898790"/>
                </a:lnTo>
                <a:lnTo>
                  <a:pt x="1309971" y="865310"/>
                </a:lnTo>
                <a:lnTo>
                  <a:pt x="1331954" y="822846"/>
                </a:lnTo>
                <a:lnTo>
                  <a:pt x="1339850" y="773938"/>
                </a:lnTo>
                <a:lnTo>
                  <a:pt x="1339850" y="154812"/>
                </a:lnTo>
                <a:lnTo>
                  <a:pt x="1331954" y="105891"/>
                </a:lnTo>
                <a:lnTo>
                  <a:pt x="1309971" y="63395"/>
                </a:lnTo>
                <a:lnTo>
                  <a:pt x="1276454" y="29878"/>
                </a:lnTo>
                <a:lnTo>
                  <a:pt x="1233958" y="7895"/>
                </a:lnTo>
                <a:lnTo>
                  <a:pt x="1185037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678426" y="3884548"/>
            <a:ext cx="1349375" cy="938530"/>
          </a:xfrm>
          <a:custGeom>
            <a:avLst/>
            <a:gdLst/>
            <a:ahLst/>
            <a:cxnLst/>
            <a:rect l="l" t="t" r="r" b="b"/>
            <a:pathLst>
              <a:path w="1349375" h="938529">
                <a:moveTo>
                  <a:pt x="159258" y="0"/>
                </a:moveTo>
                <a:lnTo>
                  <a:pt x="1189989" y="0"/>
                </a:lnTo>
                <a:lnTo>
                  <a:pt x="1222121" y="3301"/>
                </a:lnTo>
                <a:lnTo>
                  <a:pt x="1278889" y="27431"/>
                </a:lnTo>
                <a:lnTo>
                  <a:pt x="1322324" y="70484"/>
                </a:lnTo>
                <a:lnTo>
                  <a:pt x="1346073" y="127634"/>
                </a:lnTo>
                <a:lnTo>
                  <a:pt x="1349375" y="159384"/>
                </a:lnTo>
                <a:lnTo>
                  <a:pt x="1349375" y="779018"/>
                </a:lnTo>
                <a:lnTo>
                  <a:pt x="1336675" y="840867"/>
                </a:lnTo>
                <a:lnTo>
                  <a:pt x="1302639" y="891667"/>
                </a:lnTo>
                <a:lnTo>
                  <a:pt x="1251965" y="925576"/>
                </a:lnTo>
                <a:lnTo>
                  <a:pt x="1189989" y="938276"/>
                </a:lnTo>
                <a:lnTo>
                  <a:pt x="159258" y="938276"/>
                </a:lnTo>
                <a:lnTo>
                  <a:pt x="97282" y="925576"/>
                </a:lnTo>
                <a:lnTo>
                  <a:pt x="46482" y="891667"/>
                </a:lnTo>
                <a:lnTo>
                  <a:pt x="12573" y="840867"/>
                </a:lnTo>
                <a:lnTo>
                  <a:pt x="0" y="779018"/>
                </a:lnTo>
                <a:lnTo>
                  <a:pt x="0" y="159384"/>
                </a:lnTo>
                <a:lnTo>
                  <a:pt x="12573" y="97408"/>
                </a:lnTo>
                <a:lnTo>
                  <a:pt x="46609" y="46736"/>
                </a:lnTo>
                <a:lnTo>
                  <a:pt x="97282" y="12700"/>
                </a:lnTo>
                <a:lnTo>
                  <a:pt x="159258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804028" y="4220082"/>
            <a:ext cx="1099185" cy="260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3333CC"/>
                </a:solidFill>
                <a:latin typeface="Arial Black"/>
                <a:cs typeface="Arial Black"/>
              </a:rPr>
              <a:t>Кон</a:t>
            </a:r>
            <a:r>
              <a:rPr sz="1600" b="1" dirty="0">
                <a:solidFill>
                  <a:srgbClr val="3333CC"/>
                </a:solidFill>
                <a:latin typeface="Arial Black"/>
                <a:cs typeface="Arial Black"/>
              </a:rPr>
              <a:t>т</a:t>
            </a:r>
            <a:r>
              <a:rPr sz="1600" b="1" spc="-5" dirty="0">
                <a:solidFill>
                  <a:srgbClr val="3333CC"/>
                </a:solidFill>
                <a:latin typeface="Arial Black"/>
                <a:cs typeface="Arial Black"/>
              </a:rPr>
              <a:t>роль</a:t>
            </a:r>
            <a:endParaRPr sz="1600">
              <a:latin typeface="Arial Black"/>
              <a:cs typeface="Arial Black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246876" y="3889375"/>
            <a:ext cx="1339850" cy="929005"/>
          </a:xfrm>
          <a:custGeom>
            <a:avLst/>
            <a:gdLst/>
            <a:ahLst/>
            <a:cxnLst/>
            <a:rect l="l" t="t" r="r" b="b"/>
            <a:pathLst>
              <a:path w="1339850" h="929004">
                <a:moveTo>
                  <a:pt x="1185037" y="0"/>
                </a:moveTo>
                <a:lnTo>
                  <a:pt x="154686" y="0"/>
                </a:lnTo>
                <a:lnTo>
                  <a:pt x="105777" y="7895"/>
                </a:lnTo>
                <a:lnTo>
                  <a:pt x="63313" y="29878"/>
                </a:lnTo>
                <a:lnTo>
                  <a:pt x="29833" y="63395"/>
                </a:lnTo>
                <a:lnTo>
                  <a:pt x="7882" y="105891"/>
                </a:lnTo>
                <a:lnTo>
                  <a:pt x="0" y="154812"/>
                </a:lnTo>
                <a:lnTo>
                  <a:pt x="0" y="773938"/>
                </a:lnTo>
                <a:lnTo>
                  <a:pt x="7882" y="822846"/>
                </a:lnTo>
                <a:lnTo>
                  <a:pt x="29833" y="865310"/>
                </a:lnTo>
                <a:lnTo>
                  <a:pt x="63313" y="898790"/>
                </a:lnTo>
                <a:lnTo>
                  <a:pt x="105777" y="920741"/>
                </a:lnTo>
                <a:lnTo>
                  <a:pt x="154686" y="928624"/>
                </a:lnTo>
                <a:lnTo>
                  <a:pt x="1185037" y="928624"/>
                </a:lnTo>
                <a:lnTo>
                  <a:pt x="1233958" y="920741"/>
                </a:lnTo>
                <a:lnTo>
                  <a:pt x="1276454" y="898790"/>
                </a:lnTo>
                <a:lnTo>
                  <a:pt x="1309971" y="865310"/>
                </a:lnTo>
                <a:lnTo>
                  <a:pt x="1331954" y="822846"/>
                </a:lnTo>
                <a:lnTo>
                  <a:pt x="1339850" y="773938"/>
                </a:lnTo>
                <a:lnTo>
                  <a:pt x="1339850" y="154812"/>
                </a:lnTo>
                <a:lnTo>
                  <a:pt x="1331954" y="105891"/>
                </a:lnTo>
                <a:lnTo>
                  <a:pt x="1309971" y="63395"/>
                </a:lnTo>
                <a:lnTo>
                  <a:pt x="1276454" y="29878"/>
                </a:lnTo>
                <a:lnTo>
                  <a:pt x="1233958" y="7895"/>
                </a:lnTo>
                <a:lnTo>
                  <a:pt x="1185037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42050" y="3884548"/>
            <a:ext cx="1349375" cy="938530"/>
          </a:xfrm>
          <a:custGeom>
            <a:avLst/>
            <a:gdLst/>
            <a:ahLst/>
            <a:cxnLst/>
            <a:rect l="l" t="t" r="r" b="b"/>
            <a:pathLst>
              <a:path w="1349375" h="938529">
                <a:moveTo>
                  <a:pt x="159258" y="0"/>
                </a:moveTo>
                <a:lnTo>
                  <a:pt x="1190117" y="0"/>
                </a:lnTo>
                <a:lnTo>
                  <a:pt x="1222121" y="3301"/>
                </a:lnTo>
                <a:lnTo>
                  <a:pt x="1279017" y="27431"/>
                </a:lnTo>
                <a:lnTo>
                  <a:pt x="1322451" y="70484"/>
                </a:lnTo>
                <a:lnTo>
                  <a:pt x="1346073" y="127634"/>
                </a:lnTo>
                <a:lnTo>
                  <a:pt x="1349375" y="159384"/>
                </a:lnTo>
                <a:lnTo>
                  <a:pt x="1349375" y="779018"/>
                </a:lnTo>
                <a:lnTo>
                  <a:pt x="1336675" y="840867"/>
                </a:lnTo>
                <a:lnTo>
                  <a:pt x="1302766" y="891667"/>
                </a:lnTo>
                <a:lnTo>
                  <a:pt x="1251966" y="925576"/>
                </a:lnTo>
                <a:lnTo>
                  <a:pt x="1190117" y="938276"/>
                </a:lnTo>
                <a:lnTo>
                  <a:pt x="159258" y="938276"/>
                </a:lnTo>
                <a:lnTo>
                  <a:pt x="97409" y="925576"/>
                </a:lnTo>
                <a:lnTo>
                  <a:pt x="46609" y="891667"/>
                </a:lnTo>
                <a:lnTo>
                  <a:pt x="12700" y="840867"/>
                </a:lnTo>
                <a:lnTo>
                  <a:pt x="0" y="779018"/>
                </a:lnTo>
                <a:lnTo>
                  <a:pt x="0" y="159384"/>
                </a:lnTo>
                <a:lnTo>
                  <a:pt x="12700" y="97408"/>
                </a:lnTo>
                <a:lnTo>
                  <a:pt x="46609" y="46736"/>
                </a:lnTo>
                <a:lnTo>
                  <a:pt x="97409" y="12700"/>
                </a:lnTo>
                <a:lnTo>
                  <a:pt x="159258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6290309" y="4220082"/>
            <a:ext cx="1255395" cy="260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3333CC"/>
                </a:solidFill>
                <a:latin typeface="Arial Black"/>
                <a:cs typeface="Arial Black"/>
              </a:rPr>
              <a:t>Коррекция</a:t>
            </a:r>
            <a:endParaRPr sz="1600">
              <a:latin typeface="Arial Black"/>
              <a:cs typeface="Arial Black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7808976" y="3889375"/>
            <a:ext cx="1335405" cy="929005"/>
          </a:xfrm>
          <a:custGeom>
            <a:avLst/>
            <a:gdLst/>
            <a:ahLst/>
            <a:cxnLst/>
            <a:rect l="l" t="t" r="r" b="b"/>
            <a:pathLst>
              <a:path w="1335404" h="929004">
                <a:moveTo>
                  <a:pt x="1185037" y="0"/>
                </a:moveTo>
                <a:lnTo>
                  <a:pt x="154685" y="0"/>
                </a:lnTo>
                <a:lnTo>
                  <a:pt x="105777" y="7895"/>
                </a:lnTo>
                <a:lnTo>
                  <a:pt x="63313" y="29878"/>
                </a:lnTo>
                <a:lnTo>
                  <a:pt x="29833" y="63395"/>
                </a:lnTo>
                <a:lnTo>
                  <a:pt x="7882" y="105891"/>
                </a:lnTo>
                <a:lnTo>
                  <a:pt x="0" y="154812"/>
                </a:lnTo>
                <a:lnTo>
                  <a:pt x="0" y="773938"/>
                </a:lnTo>
                <a:lnTo>
                  <a:pt x="7882" y="822846"/>
                </a:lnTo>
                <a:lnTo>
                  <a:pt x="29833" y="865310"/>
                </a:lnTo>
                <a:lnTo>
                  <a:pt x="63313" y="898790"/>
                </a:lnTo>
                <a:lnTo>
                  <a:pt x="105777" y="920741"/>
                </a:lnTo>
                <a:lnTo>
                  <a:pt x="154685" y="928624"/>
                </a:lnTo>
                <a:lnTo>
                  <a:pt x="1185037" y="928624"/>
                </a:lnTo>
                <a:lnTo>
                  <a:pt x="1233958" y="920741"/>
                </a:lnTo>
                <a:lnTo>
                  <a:pt x="1276454" y="898790"/>
                </a:lnTo>
                <a:lnTo>
                  <a:pt x="1309971" y="865310"/>
                </a:lnTo>
                <a:lnTo>
                  <a:pt x="1331954" y="822846"/>
                </a:lnTo>
                <a:lnTo>
                  <a:pt x="1335024" y="803832"/>
                </a:lnTo>
                <a:lnTo>
                  <a:pt x="1335024" y="124909"/>
                </a:lnTo>
                <a:lnTo>
                  <a:pt x="1309971" y="63395"/>
                </a:lnTo>
                <a:lnTo>
                  <a:pt x="1276454" y="29878"/>
                </a:lnTo>
                <a:lnTo>
                  <a:pt x="1233958" y="7895"/>
                </a:lnTo>
                <a:lnTo>
                  <a:pt x="1185037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963407" y="3884548"/>
            <a:ext cx="1181100" cy="107950"/>
          </a:xfrm>
          <a:custGeom>
            <a:avLst/>
            <a:gdLst/>
            <a:ahLst/>
            <a:cxnLst/>
            <a:rect l="l" t="t" r="r" b="b"/>
            <a:pathLst>
              <a:path w="1181100" h="107950">
                <a:moveTo>
                  <a:pt x="0" y="0"/>
                </a:moveTo>
                <a:lnTo>
                  <a:pt x="1030859" y="0"/>
                </a:lnTo>
                <a:lnTo>
                  <a:pt x="1062863" y="3301"/>
                </a:lnTo>
                <a:lnTo>
                  <a:pt x="1119759" y="27431"/>
                </a:lnTo>
                <a:lnTo>
                  <a:pt x="1163193" y="70484"/>
                </a:lnTo>
                <a:lnTo>
                  <a:pt x="1177417" y="97408"/>
                </a:lnTo>
                <a:lnTo>
                  <a:pt x="1180592" y="10762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804150" y="3884548"/>
            <a:ext cx="1339850" cy="938530"/>
          </a:xfrm>
          <a:custGeom>
            <a:avLst/>
            <a:gdLst/>
            <a:ahLst/>
            <a:cxnLst/>
            <a:rect l="l" t="t" r="r" b="b"/>
            <a:pathLst>
              <a:path w="1339850" h="938529">
                <a:moveTo>
                  <a:pt x="1339850" y="830784"/>
                </a:moveTo>
                <a:lnTo>
                  <a:pt x="1322451" y="867918"/>
                </a:lnTo>
                <a:lnTo>
                  <a:pt x="1279017" y="911351"/>
                </a:lnTo>
                <a:lnTo>
                  <a:pt x="1222121" y="934974"/>
                </a:lnTo>
                <a:lnTo>
                  <a:pt x="1190117" y="938276"/>
                </a:lnTo>
                <a:lnTo>
                  <a:pt x="159257" y="938276"/>
                </a:lnTo>
                <a:lnTo>
                  <a:pt x="97408" y="925576"/>
                </a:lnTo>
                <a:lnTo>
                  <a:pt x="46608" y="891667"/>
                </a:lnTo>
                <a:lnTo>
                  <a:pt x="12700" y="840867"/>
                </a:lnTo>
                <a:lnTo>
                  <a:pt x="0" y="779018"/>
                </a:lnTo>
                <a:lnTo>
                  <a:pt x="0" y="159384"/>
                </a:lnTo>
                <a:lnTo>
                  <a:pt x="12700" y="97408"/>
                </a:lnTo>
                <a:lnTo>
                  <a:pt x="46608" y="46736"/>
                </a:lnTo>
                <a:lnTo>
                  <a:pt x="97408" y="12700"/>
                </a:lnTo>
                <a:lnTo>
                  <a:pt x="127634" y="3301"/>
                </a:lnTo>
                <a:lnTo>
                  <a:pt x="159257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7986776" y="4203827"/>
            <a:ext cx="988060" cy="292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3333CC"/>
                </a:solidFill>
                <a:latin typeface="Arial Black"/>
                <a:cs typeface="Arial Black"/>
              </a:rPr>
              <a:t>О</a:t>
            </a:r>
            <a:r>
              <a:rPr sz="1800" b="1" spc="-10" dirty="0">
                <a:solidFill>
                  <a:srgbClr val="3333CC"/>
                </a:solidFill>
                <a:latin typeface="Arial Black"/>
                <a:cs typeface="Arial Black"/>
              </a:rPr>
              <a:t>ц</a:t>
            </a:r>
            <a:r>
              <a:rPr sz="1800" b="1" dirty="0">
                <a:solidFill>
                  <a:srgbClr val="3333CC"/>
                </a:solidFill>
                <a:latin typeface="Arial Black"/>
                <a:cs typeface="Arial Black"/>
              </a:rPr>
              <a:t>енка</a:t>
            </a:r>
            <a:endParaRPr sz="1800">
              <a:latin typeface="Arial Black"/>
              <a:cs typeface="Arial Black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683125" y="5283200"/>
            <a:ext cx="1339850" cy="1225550"/>
          </a:xfrm>
          <a:custGeom>
            <a:avLst/>
            <a:gdLst/>
            <a:ahLst/>
            <a:cxnLst/>
            <a:rect l="l" t="t" r="r" b="b"/>
            <a:pathLst>
              <a:path w="1339850" h="1225550">
                <a:moveTo>
                  <a:pt x="1135634" y="0"/>
                </a:moveTo>
                <a:lnTo>
                  <a:pt x="204215" y="0"/>
                </a:lnTo>
                <a:lnTo>
                  <a:pt x="157394" y="5393"/>
                </a:lnTo>
                <a:lnTo>
                  <a:pt x="114411" y="20758"/>
                </a:lnTo>
                <a:lnTo>
                  <a:pt x="76493" y="44866"/>
                </a:lnTo>
                <a:lnTo>
                  <a:pt x="44866" y="76493"/>
                </a:lnTo>
                <a:lnTo>
                  <a:pt x="20758" y="114411"/>
                </a:lnTo>
                <a:lnTo>
                  <a:pt x="5393" y="157394"/>
                </a:lnTo>
                <a:lnTo>
                  <a:pt x="0" y="204215"/>
                </a:lnTo>
                <a:lnTo>
                  <a:pt x="0" y="1021283"/>
                </a:lnTo>
                <a:lnTo>
                  <a:pt x="5393" y="1068119"/>
                </a:lnTo>
                <a:lnTo>
                  <a:pt x="20758" y="1111114"/>
                </a:lnTo>
                <a:lnTo>
                  <a:pt x="44866" y="1149041"/>
                </a:lnTo>
                <a:lnTo>
                  <a:pt x="76493" y="1180675"/>
                </a:lnTo>
                <a:lnTo>
                  <a:pt x="114411" y="1204788"/>
                </a:lnTo>
                <a:lnTo>
                  <a:pt x="157394" y="1220155"/>
                </a:lnTo>
                <a:lnTo>
                  <a:pt x="204215" y="1225550"/>
                </a:lnTo>
                <a:lnTo>
                  <a:pt x="1135634" y="1225550"/>
                </a:lnTo>
                <a:lnTo>
                  <a:pt x="1182455" y="1220155"/>
                </a:lnTo>
                <a:lnTo>
                  <a:pt x="1225438" y="1204788"/>
                </a:lnTo>
                <a:lnTo>
                  <a:pt x="1263356" y="1180675"/>
                </a:lnTo>
                <a:lnTo>
                  <a:pt x="1294983" y="1149041"/>
                </a:lnTo>
                <a:lnTo>
                  <a:pt x="1319091" y="1111114"/>
                </a:lnTo>
                <a:lnTo>
                  <a:pt x="1334456" y="1068119"/>
                </a:lnTo>
                <a:lnTo>
                  <a:pt x="1339850" y="1021283"/>
                </a:lnTo>
                <a:lnTo>
                  <a:pt x="1339850" y="204215"/>
                </a:lnTo>
                <a:lnTo>
                  <a:pt x="1334456" y="157394"/>
                </a:lnTo>
                <a:lnTo>
                  <a:pt x="1319091" y="114411"/>
                </a:lnTo>
                <a:lnTo>
                  <a:pt x="1294983" y="76493"/>
                </a:lnTo>
                <a:lnTo>
                  <a:pt x="1263356" y="44866"/>
                </a:lnTo>
                <a:lnTo>
                  <a:pt x="1225438" y="20758"/>
                </a:lnTo>
                <a:lnTo>
                  <a:pt x="1182455" y="5393"/>
                </a:lnTo>
                <a:lnTo>
                  <a:pt x="1135634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678426" y="5278501"/>
            <a:ext cx="1349375" cy="1235075"/>
          </a:xfrm>
          <a:custGeom>
            <a:avLst/>
            <a:gdLst/>
            <a:ahLst/>
            <a:cxnLst/>
            <a:rect l="l" t="t" r="r" b="b"/>
            <a:pathLst>
              <a:path w="1349375" h="1235075">
                <a:moveTo>
                  <a:pt x="208914" y="0"/>
                </a:moveTo>
                <a:lnTo>
                  <a:pt x="1140840" y="0"/>
                </a:lnTo>
                <a:lnTo>
                  <a:pt x="1182751" y="3937"/>
                </a:lnTo>
                <a:lnTo>
                  <a:pt x="1221866" y="16510"/>
                </a:lnTo>
                <a:lnTo>
                  <a:pt x="1257173" y="35687"/>
                </a:lnTo>
                <a:lnTo>
                  <a:pt x="1288414" y="61214"/>
                </a:lnTo>
                <a:lnTo>
                  <a:pt x="1313561" y="92075"/>
                </a:lnTo>
                <a:lnTo>
                  <a:pt x="1333119" y="127889"/>
                </a:lnTo>
                <a:lnTo>
                  <a:pt x="1345311" y="166878"/>
                </a:lnTo>
                <a:lnTo>
                  <a:pt x="1349375" y="208915"/>
                </a:lnTo>
                <a:lnTo>
                  <a:pt x="1349375" y="1026477"/>
                </a:lnTo>
                <a:lnTo>
                  <a:pt x="1345311" y="1068476"/>
                </a:lnTo>
                <a:lnTo>
                  <a:pt x="1333119" y="1107503"/>
                </a:lnTo>
                <a:lnTo>
                  <a:pt x="1313561" y="1142822"/>
                </a:lnTo>
                <a:lnTo>
                  <a:pt x="1288414" y="1174102"/>
                </a:lnTo>
                <a:lnTo>
                  <a:pt x="1257173" y="1199299"/>
                </a:lnTo>
                <a:lnTo>
                  <a:pt x="1221866" y="1218780"/>
                </a:lnTo>
                <a:lnTo>
                  <a:pt x="1182751" y="1230972"/>
                </a:lnTo>
                <a:lnTo>
                  <a:pt x="1140840" y="1235011"/>
                </a:lnTo>
                <a:lnTo>
                  <a:pt x="208914" y="1235011"/>
                </a:lnTo>
                <a:lnTo>
                  <a:pt x="166877" y="1230972"/>
                </a:lnTo>
                <a:lnTo>
                  <a:pt x="127888" y="1218780"/>
                </a:lnTo>
                <a:lnTo>
                  <a:pt x="92075" y="1199299"/>
                </a:lnTo>
                <a:lnTo>
                  <a:pt x="61213" y="1174102"/>
                </a:lnTo>
                <a:lnTo>
                  <a:pt x="35687" y="1142822"/>
                </a:lnTo>
                <a:lnTo>
                  <a:pt x="16510" y="1107503"/>
                </a:lnTo>
                <a:lnTo>
                  <a:pt x="3937" y="1068501"/>
                </a:lnTo>
                <a:lnTo>
                  <a:pt x="0" y="1026477"/>
                </a:lnTo>
                <a:lnTo>
                  <a:pt x="0" y="208915"/>
                </a:lnTo>
                <a:lnTo>
                  <a:pt x="3937" y="166878"/>
                </a:lnTo>
                <a:lnTo>
                  <a:pt x="16510" y="127889"/>
                </a:lnTo>
                <a:lnTo>
                  <a:pt x="35687" y="92075"/>
                </a:lnTo>
                <a:lnTo>
                  <a:pt x="61213" y="61214"/>
                </a:lnTo>
                <a:lnTo>
                  <a:pt x="92075" y="35687"/>
                </a:lnTo>
                <a:lnTo>
                  <a:pt x="127888" y="16510"/>
                </a:lnTo>
                <a:lnTo>
                  <a:pt x="166877" y="3937"/>
                </a:lnTo>
                <a:lnTo>
                  <a:pt x="208914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4761991" y="5334889"/>
            <a:ext cx="1107440" cy="1115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7645" marR="5080" indent="-195580">
              <a:lnSpc>
                <a:spcPct val="100000"/>
              </a:lnSpc>
            </a:pPr>
            <a:r>
              <a:rPr sz="1800" b="1" dirty="0">
                <a:solidFill>
                  <a:srgbClr val="FFFFFF"/>
                </a:solidFill>
                <a:latin typeface="Arial Black"/>
                <a:cs typeface="Arial Black"/>
              </a:rPr>
              <a:t>Воле</a:t>
            </a:r>
            <a:r>
              <a:rPr sz="1800" b="1" spc="-10" dirty="0">
                <a:solidFill>
                  <a:srgbClr val="FFFFFF"/>
                </a:solidFill>
                <a:latin typeface="Arial Black"/>
                <a:cs typeface="Arial Black"/>
              </a:rPr>
              <a:t>в</a:t>
            </a:r>
            <a:r>
              <a:rPr sz="1800" b="1" dirty="0">
                <a:solidFill>
                  <a:srgbClr val="FFFFFF"/>
                </a:solidFill>
                <a:latin typeface="Arial Black"/>
                <a:cs typeface="Arial Black"/>
              </a:rPr>
              <a:t>ая  само  регу-  </a:t>
            </a:r>
            <a:r>
              <a:rPr sz="1800" b="1" spc="-5" dirty="0">
                <a:solidFill>
                  <a:srgbClr val="FFFFFF"/>
                </a:solidFill>
                <a:latin typeface="Arial Black"/>
                <a:cs typeface="Arial Black"/>
              </a:rPr>
              <a:t>ляция</a:t>
            </a:r>
            <a:endParaRPr sz="1800">
              <a:latin typeface="Arial Black"/>
              <a:cs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051292" y="167639"/>
            <a:ext cx="790955" cy="11216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0040">
              <a:lnSpc>
                <a:spcPct val="100000"/>
              </a:lnSpc>
            </a:pPr>
            <a:r>
              <a:rPr sz="4000" spc="-5" dirty="0"/>
              <a:t>Регулятивные </a:t>
            </a:r>
            <a:r>
              <a:rPr sz="4000" dirty="0"/>
              <a:t>учебные</a:t>
            </a:r>
            <a:r>
              <a:rPr sz="4000" spc="-40" dirty="0"/>
              <a:t> </a:t>
            </a:r>
            <a:r>
              <a:rPr sz="4000" spc="-5" dirty="0"/>
              <a:t>действия</a:t>
            </a:r>
            <a:endParaRPr sz="4000"/>
          </a:p>
        </p:txBody>
      </p:sp>
      <p:sp>
        <p:nvSpPr>
          <p:cNvPr id="16" name="object 16"/>
          <p:cNvSpPr txBox="1"/>
          <p:nvPr/>
        </p:nvSpPr>
        <p:spPr>
          <a:xfrm>
            <a:off x="914400" y="2133600"/>
            <a:ext cx="7494270" cy="2352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FFFF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принимать и сохранять учебную</a:t>
            </a:r>
            <a:r>
              <a:rPr sz="3200" spc="-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задачу,</a:t>
            </a:r>
            <a:endParaRPr sz="3200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90000"/>
              </a:lnSpc>
              <a:spcBef>
                <a:spcPts val="765"/>
              </a:spcBef>
              <a:buClr>
                <a:srgbClr val="FFFF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планировать свое действие в  соответствии с поставленной задачей и  условиями ее реализации, в том числе</a:t>
            </a:r>
            <a:r>
              <a:rPr sz="320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во  внутреннем</a:t>
            </a:r>
            <a:r>
              <a:rPr sz="320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плане;</a:t>
            </a:r>
            <a:endParaRPr sz="3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563356" y="237743"/>
            <a:ext cx="580644" cy="11216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277492" y="382270"/>
            <a:ext cx="7613015" cy="620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5" dirty="0"/>
              <a:t>Регулятивные учебные</a:t>
            </a:r>
            <a:r>
              <a:rPr sz="4000" spc="-15" dirty="0"/>
              <a:t> </a:t>
            </a:r>
            <a:r>
              <a:rPr sz="4000" spc="-5" dirty="0"/>
              <a:t>действия</a:t>
            </a:r>
            <a:endParaRPr sz="4000"/>
          </a:p>
        </p:txBody>
      </p:sp>
      <p:sp>
        <p:nvSpPr>
          <p:cNvPr id="24" name="object 24"/>
          <p:cNvSpPr txBox="1">
            <a:spLocks noGrp="1"/>
          </p:cNvSpPr>
          <p:nvPr>
            <p:ph idx="1"/>
          </p:nvPr>
        </p:nvSpPr>
        <p:spPr>
          <a:xfrm>
            <a:off x="609600" y="1371600"/>
            <a:ext cx="8229600" cy="5098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86510" marR="15240" indent="-342900">
              <a:lnSpc>
                <a:spcPct val="100000"/>
              </a:lnSpc>
              <a:buClr>
                <a:srgbClr val="FFFFCC"/>
              </a:buClr>
              <a:buSzPct val="58928"/>
              <a:buFont typeface="Wingdings"/>
              <a:buChar char=""/>
              <a:tabLst>
                <a:tab pos="1286510" algn="l"/>
                <a:tab pos="1287145" algn="l"/>
              </a:tabLst>
            </a:pPr>
            <a:r>
              <a:rPr spc="-5" dirty="0"/>
              <a:t>учитывать правило в планировании и </a:t>
            </a:r>
            <a:r>
              <a:rPr dirty="0"/>
              <a:t>контроле  </a:t>
            </a:r>
            <a:r>
              <a:rPr spc="-5" dirty="0"/>
              <a:t>способа</a:t>
            </a:r>
            <a:r>
              <a:rPr spc="-70" dirty="0"/>
              <a:t> </a:t>
            </a:r>
            <a:r>
              <a:rPr spc="-5" dirty="0"/>
              <a:t>решения;</a:t>
            </a:r>
          </a:p>
          <a:p>
            <a:pPr marL="1286510" indent="-342900">
              <a:lnSpc>
                <a:spcPct val="100000"/>
              </a:lnSpc>
              <a:spcBef>
                <a:spcPts val="670"/>
              </a:spcBef>
              <a:buClr>
                <a:srgbClr val="FFFFCC"/>
              </a:buClr>
              <a:buSzPct val="58928"/>
              <a:buFont typeface="Wingdings"/>
              <a:buChar char=""/>
              <a:tabLst>
                <a:tab pos="1286510" algn="l"/>
                <a:tab pos="1287145" algn="l"/>
              </a:tabLst>
            </a:pPr>
            <a:r>
              <a:rPr spc="-5" dirty="0"/>
              <a:t>осуществлять итоговый и </a:t>
            </a:r>
            <a:r>
              <a:rPr spc="-5" dirty="0" err="1"/>
              <a:t>пошаговый</a:t>
            </a:r>
            <a:r>
              <a:rPr spc="40" dirty="0"/>
              <a:t> </a:t>
            </a:r>
            <a:r>
              <a:rPr spc="-5" dirty="0" err="1" smtClean="0"/>
              <a:t>контрольпо</a:t>
            </a:r>
            <a:r>
              <a:rPr spc="-60" dirty="0" smtClean="0"/>
              <a:t> </a:t>
            </a:r>
            <a:r>
              <a:rPr spc="-5" dirty="0"/>
              <a:t>результату;</a:t>
            </a:r>
          </a:p>
          <a:p>
            <a:pPr marL="1286510" indent="-342900">
              <a:lnSpc>
                <a:spcPct val="100000"/>
              </a:lnSpc>
              <a:spcBef>
                <a:spcPts val="670"/>
              </a:spcBef>
              <a:buClr>
                <a:srgbClr val="FFFFCC"/>
              </a:buClr>
              <a:buSzPct val="58928"/>
              <a:buFont typeface="Wingdings"/>
              <a:buChar char=""/>
              <a:tabLst>
                <a:tab pos="1286510" algn="l"/>
                <a:tab pos="1287145" algn="l"/>
              </a:tabLst>
            </a:pPr>
            <a:r>
              <a:rPr spc="-5" dirty="0"/>
              <a:t>адекватно воспринимать оценку</a:t>
            </a:r>
            <a:r>
              <a:rPr spc="20" dirty="0"/>
              <a:t> </a:t>
            </a:r>
            <a:r>
              <a:rPr spc="-5" dirty="0"/>
              <a:t>учителя;</a:t>
            </a:r>
          </a:p>
          <a:p>
            <a:pPr marL="1286510" indent="-342900">
              <a:lnSpc>
                <a:spcPct val="100000"/>
              </a:lnSpc>
              <a:spcBef>
                <a:spcPts val="670"/>
              </a:spcBef>
              <a:buClr>
                <a:srgbClr val="FFFFCC"/>
              </a:buClr>
              <a:buSzPct val="58928"/>
              <a:buFont typeface="Wingdings"/>
              <a:buChar char=""/>
              <a:tabLst>
                <a:tab pos="1286510" algn="l"/>
                <a:tab pos="1287145" algn="l"/>
              </a:tabLst>
            </a:pPr>
            <a:r>
              <a:rPr spc="-5" dirty="0"/>
              <a:t>различать способ и результат</a:t>
            </a:r>
            <a:r>
              <a:rPr spc="25" dirty="0"/>
              <a:t> </a:t>
            </a:r>
            <a:r>
              <a:rPr spc="-5" dirty="0"/>
              <a:t>действия;</a:t>
            </a:r>
          </a:p>
          <a:p>
            <a:pPr marL="1286510" marR="582930" indent="-342900">
              <a:lnSpc>
                <a:spcPct val="100000"/>
              </a:lnSpc>
              <a:spcBef>
                <a:spcPts val="675"/>
              </a:spcBef>
              <a:buClr>
                <a:srgbClr val="FFFFCC"/>
              </a:buClr>
              <a:buSzPct val="58928"/>
              <a:buFont typeface="Wingdings"/>
              <a:buChar char=""/>
              <a:tabLst>
                <a:tab pos="1286510" algn="l"/>
                <a:tab pos="1287145" algn="l"/>
              </a:tabLst>
            </a:pPr>
            <a:r>
              <a:rPr spc="-5" dirty="0"/>
              <a:t>уметь оценивать правильность выполнения  действия на </a:t>
            </a:r>
            <a:r>
              <a:rPr dirty="0"/>
              <a:t>уровне </a:t>
            </a:r>
            <a:r>
              <a:rPr spc="-5" dirty="0"/>
              <a:t>адекватной  ретроспективной оценки;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051292" y="251459"/>
            <a:ext cx="790955" cy="11216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8745" rIns="0" bIns="0" rtlCol="0">
            <a:spAutoFit/>
          </a:bodyPr>
          <a:lstStyle/>
          <a:p>
            <a:pPr marL="320040">
              <a:lnSpc>
                <a:spcPct val="100000"/>
              </a:lnSpc>
            </a:pPr>
            <a:r>
              <a:rPr sz="4000" spc="-5" dirty="0"/>
              <a:t>Регулятивные </a:t>
            </a:r>
            <a:r>
              <a:rPr sz="4000" dirty="0"/>
              <a:t>учебные</a:t>
            </a:r>
            <a:r>
              <a:rPr sz="4000" spc="-20" dirty="0"/>
              <a:t> </a:t>
            </a:r>
            <a:r>
              <a:rPr sz="4000" spc="-5" dirty="0"/>
              <a:t>действия</a:t>
            </a:r>
            <a:endParaRPr sz="4000"/>
          </a:p>
        </p:txBody>
      </p:sp>
      <p:sp>
        <p:nvSpPr>
          <p:cNvPr id="19" name="object 19"/>
          <p:cNvSpPr txBox="1"/>
          <p:nvPr/>
        </p:nvSpPr>
        <p:spPr>
          <a:xfrm>
            <a:off x="838200" y="1905000"/>
            <a:ext cx="7575550" cy="35229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Clr>
                <a:srgbClr val="FFFF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  <a:tab pos="5620385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вносить необходимые коррективы в  действие после его завершения на</a:t>
            </a:r>
            <a:r>
              <a:rPr sz="32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основе  его оценки и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учета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характера	сделанных  ошибок;</a:t>
            </a:r>
            <a:endParaRPr sz="3200" dirty="0">
              <a:latin typeface="Times New Roman"/>
              <a:cs typeface="Times New Roman"/>
            </a:endParaRPr>
          </a:p>
          <a:p>
            <a:pPr marL="355600" marR="662940" indent="-342900">
              <a:lnSpc>
                <a:spcPct val="100000"/>
              </a:lnSpc>
              <a:spcBef>
                <a:spcPts val="765"/>
              </a:spcBef>
              <a:buClr>
                <a:srgbClr val="FFFF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выполнять учебные действия в  материализованной, громкоречевой</a:t>
            </a:r>
            <a:r>
              <a:rPr sz="32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и  умственной</a:t>
            </a:r>
            <a:r>
              <a:rPr sz="320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форме</a:t>
            </a:r>
            <a:endParaRPr sz="3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09600" y="304800"/>
            <a:ext cx="8229600" cy="16619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9485"/>
            <a:r>
              <a:rPr sz="3600" spc="-5" dirty="0" err="1"/>
              <a:t>Регулятивные</a:t>
            </a:r>
            <a:r>
              <a:rPr sz="3600" spc="-20" dirty="0"/>
              <a:t> </a:t>
            </a:r>
            <a:r>
              <a:rPr sz="3600" dirty="0" err="1" smtClean="0"/>
              <a:t>универсальные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>
                <a:solidFill>
                  <a:srgbClr val="FDEB93"/>
                </a:solidFill>
                <a:latin typeface="Times New Roman"/>
                <a:cs typeface="Times New Roman"/>
              </a:rPr>
              <a:t>учебные действия</a:t>
            </a:r>
            <a:r>
              <a:rPr lang="ru-RU" sz="3600" spc="-50" dirty="0" smtClean="0">
                <a:solidFill>
                  <a:srgbClr val="FDEB93"/>
                </a:solidFill>
                <a:latin typeface="Times New Roman"/>
                <a:cs typeface="Times New Roman"/>
              </a:rPr>
              <a:t> </a:t>
            </a:r>
            <a:r>
              <a:rPr lang="ru-RU" sz="3600" spc="-5" dirty="0" smtClean="0">
                <a:solidFill>
                  <a:srgbClr val="FDEB93"/>
                </a:solidFill>
                <a:latin typeface="Times New Roman"/>
                <a:cs typeface="Times New Roman"/>
              </a:rPr>
              <a:t>отражают</a:t>
            </a:r>
            <a:r>
              <a:rPr lang="ru-RU" sz="3600" dirty="0" smtClean="0">
                <a:latin typeface="Times New Roman"/>
                <a:cs typeface="Times New Roman"/>
              </a:rPr>
              <a:t/>
            </a:r>
            <a:br>
              <a:rPr lang="ru-RU" sz="3600" dirty="0" smtClean="0">
                <a:latin typeface="Times New Roman"/>
                <a:cs typeface="Times New Roman"/>
              </a:rPr>
            </a:br>
            <a:endParaRPr sz="3600" dirty="0"/>
          </a:p>
        </p:txBody>
      </p:sp>
      <p:sp>
        <p:nvSpPr>
          <p:cNvPr id="35" name="object 35"/>
          <p:cNvSpPr txBox="1"/>
          <p:nvPr/>
        </p:nvSpPr>
        <p:spPr>
          <a:xfrm>
            <a:off x="1447800" y="1295400"/>
            <a:ext cx="6748780" cy="48090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900" dirty="0">
              <a:latin typeface="Times New Roman"/>
              <a:cs typeface="Times New Roman"/>
            </a:endParaRPr>
          </a:p>
          <a:p>
            <a:pPr marL="1117600" marR="5080" indent="-1105535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способность обучающегося строить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учебно- 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познавательную</a:t>
            </a:r>
            <a:r>
              <a:rPr sz="28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деятельность,</a:t>
            </a:r>
            <a:endParaRPr sz="2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учитывая все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е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ё</a:t>
            </a:r>
            <a:r>
              <a:rPr sz="280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компоненты:</a:t>
            </a:r>
            <a:endParaRPr sz="2800" dirty="0">
              <a:latin typeface="Times New Roman"/>
              <a:cs typeface="Times New Roman"/>
            </a:endParaRPr>
          </a:p>
          <a:p>
            <a:pPr marL="3056255" indent="-342900">
              <a:lnSpc>
                <a:spcPct val="100000"/>
              </a:lnSpc>
              <a:spcBef>
                <a:spcPts val="640"/>
              </a:spcBef>
              <a:buClr>
                <a:srgbClr val="FFFFCC"/>
              </a:buClr>
              <a:buSzPct val="59259"/>
              <a:buFont typeface="Wingdings"/>
              <a:buChar char=""/>
              <a:tabLst>
                <a:tab pos="3056255" algn="l"/>
                <a:tab pos="3056890" algn="l"/>
              </a:tabLst>
            </a:pPr>
            <a:r>
              <a:rPr sz="2700" b="1" dirty="0">
                <a:solidFill>
                  <a:srgbClr val="FFFFFF"/>
                </a:solidFill>
                <a:latin typeface="Times New Roman"/>
                <a:cs typeface="Times New Roman"/>
              </a:rPr>
              <a:t>ЦЕЛЬ</a:t>
            </a:r>
            <a:endParaRPr sz="2700" dirty="0">
              <a:latin typeface="Times New Roman"/>
              <a:cs typeface="Times New Roman"/>
            </a:endParaRPr>
          </a:p>
          <a:p>
            <a:pPr marL="2888615" indent="-342900">
              <a:lnSpc>
                <a:spcPct val="100000"/>
              </a:lnSpc>
              <a:spcBef>
                <a:spcPts val="645"/>
              </a:spcBef>
              <a:buClr>
                <a:srgbClr val="FFFFCC"/>
              </a:buClr>
              <a:buSzPct val="59259"/>
              <a:buFont typeface="Wingdings"/>
              <a:buChar char=""/>
              <a:tabLst>
                <a:tab pos="2888615" algn="l"/>
                <a:tab pos="2889250" algn="l"/>
              </a:tabLst>
            </a:pPr>
            <a:r>
              <a:rPr sz="2700" b="1" dirty="0">
                <a:solidFill>
                  <a:srgbClr val="FFFFFF"/>
                </a:solidFill>
                <a:latin typeface="Times New Roman"/>
                <a:cs typeface="Times New Roman"/>
              </a:rPr>
              <a:t>МОТИВ</a:t>
            </a:r>
            <a:endParaRPr sz="2700" dirty="0">
              <a:latin typeface="Times New Roman"/>
              <a:cs typeface="Times New Roman"/>
            </a:endParaRPr>
          </a:p>
          <a:p>
            <a:pPr marL="2707005" indent="-342900">
              <a:lnSpc>
                <a:spcPct val="100000"/>
              </a:lnSpc>
              <a:spcBef>
                <a:spcPts val="645"/>
              </a:spcBef>
              <a:buClr>
                <a:srgbClr val="FFFFCC"/>
              </a:buClr>
              <a:buSzPct val="59259"/>
              <a:buFont typeface="Wingdings"/>
              <a:buChar char=""/>
              <a:tabLst>
                <a:tab pos="2707005" algn="l"/>
                <a:tab pos="2707640" algn="l"/>
              </a:tabLst>
            </a:pPr>
            <a:r>
              <a:rPr sz="27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ПРОГНОЗ</a:t>
            </a:r>
            <a:endParaRPr sz="2700" dirty="0">
              <a:latin typeface="Times New Roman"/>
              <a:cs typeface="Times New Roman"/>
            </a:endParaRPr>
          </a:p>
          <a:p>
            <a:pPr marL="2609850" indent="-342900">
              <a:lnSpc>
                <a:spcPct val="100000"/>
              </a:lnSpc>
              <a:spcBef>
                <a:spcPts val="650"/>
              </a:spcBef>
              <a:buClr>
                <a:srgbClr val="FFFFCC"/>
              </a:buClr>
              <a:buSzPct val="59259"/>
              <a:buFont typeface="Wingdings"/>
              <a:buChar char=""/>
              <a:tabLst>
                <a:tab pos="2609215" algn="l"/>
                <a:tab pos="2610485" algn="l"/>
              </a:tabLst>
            </a:pPr>
            <a:r>
              <a:rPr sz="27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СРЕДСТВА</a:t>
            </a:r>
            <a:endParaRPr sz="2700" dirty="0">
              <a:latin typeface="Times New Roman"/>
              <a:cs typeface="Times New Roman"/>
            </a:endParaRPr>
          </a:p>
          <a:p>
            <a:pPr marL="2560955" indent="-342900">
              <a:lnSpc>
                <a:spcPct val="100000"/>
              </a:lnSpc>
              <a:spcBef>
                <a:spcPts val="645"/>
              </a:spcBef>
              <a:buClr>
                <a:srgbClr val="FFFFCC"/>
              </a:buClr>
              <a:buSzPct val="59259"/>
              <a:buFont typeface="Wingdings"/>
              <a:buChar char=""/>
              <a:tabLst>
                <a:tab pos="2560955" algn="l"/>
                <a:tab pos="2561590" algn="l"/>
              </a:tabLst>
            </a:pPr>
            <a:r>
              <a:rPr sz="27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КОНТРОЛЬ</a:t>
            </a:r>
            <a:endParaRPr sz="2700" dirty="0">
              <a:latin typeface="Times New Roman"/>
              <a:cs typeface="Times New Roman"/>
            </a:endParaRPr>
          </a:p>
          <a:p>
            <a:pPr marL="2783840" lvl="1" indent="-343535">
              <a:lnSpc>
                <a:spcPct val="100000"/>
              </a:lnSpc>
              <a:spcBef>
                <a:spcPts val="650"/>
              </a:spcBef>
              <a:buClr>
                <a:srgbClr val="FFFFCC"/>
              </a:buClr>
              <a:buSzPct val="59259"/>
              <a:buFont typeface="Wingdings"/>
              <a:buChar char=""/>
              <a:tabLst>
                <a:tab pos="2783840" algn="l"/>
                <a:tab pos="2784475" algn="l"/>
              </a:tabLst>
            </a:pPr>
            <a:r>
              <a:rPr sz="27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ОЦЕНКА</a:t>
            </a:r>
            <a:endParaRPr sz="27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4945" rIns="0" bIns="0" rtlCol="0">
            <a:spAutoFit/>
          </a:bodyPr>
          <a:lstStyle/>
          <a:p>
            <a:pPr marL="2181860" marR="1155065" indent="-1018540">
              <a:lnSpc>
                <a:spcPct val="100000"/>
              </a:lnSpc>
              <a:spcBef>
                <a:spcPts val="1535"/>
              </a:spcBef>
              <a:tabLst>
                <a:tab pos="5200650" algn="l"/>
              </a:tabLst>
            </a:pPr>
            <a:r>
              <a:rPr sz="2400" dirty="0">
                <a:solidFill>
                  <a:srgbClr val="FF0000"/>
                </a:solidFill>
              </a:rPr>
              <a:t>Два взгляда </a:t>
            </a:r>
            <a:r>
              <a:rPr sz="2400" spc="-5" dirty="0">
                <a:solidFill>
                  <a:srgbClr val="FF0000"/>
                </a:solidFill>
              </a:rPr>
              <a:t>на</a:t>
            </a:r>
            <a:r>
              <a:rPr sz="2400" spc="5" dirty="0">
                <a:solidFill>
                  <a:srgbClr val="FF0000"/>
                </a:solidFill>
              </a:rPr>
              <a:t> </a:t>
            </a:r>
            <a:r>
              <a:rPr sz="2400" dirty="0">
                <a:solidFill>
                  <a:srgbClr val="FF0000"/>
                </a:solidFill>
              </a:rPr>
              <a:t>получаемый	</a:t>
            </a:r>
            <a:r>
              <a:rPr sz="2400" spc="5" dirty="0">
                <a:solidFill>
                  <a:srgbClr val="FF0000"/>
                </a:solidFill>
              </a:rPr>
              <a:t>с</a:t>
            </a:r>
            <a:r>
              <a:rPr sz="2400" dirty="0">
                <a:solidFill>
                  <a:srgbClr val="FF0000"/>
                </a:solidFill>
              </a:rPr>
              <a:t>овременный  </a:t>
            </a:r>
            <a:r>
              <a:rPr sz="2400" spc="-5" dirty="0">
                <a:solidFill>
                  <a:srgbClr val="FF0000"/>
                </a:solidFill>
              </a:rPr>
              <a:t>образовательный</a:t>
            </a:r>
            <a:r>
              <a:rPr sz="2400" spc="-15" dirty="0">
                <a:solidFill>
                  <a:srgbClr val="FF0000"/>
                </a:solidFill>
              </a:rPr>
              <a:t> </a:t>
            </a:r>
            <a:r>
              <a:rPr sz="2400" dirty="0">
                <a:solidFill>
                  <a:srgbClr val="FF0000"/>
                </a:solidFill>
              </a:rPr>
              <a:t>результат</a:t>
            </a:r>
            <a:endParaRPr sz="2400" dirty="0"/>
          </a:p>
        </p:txBody>
      </p:sp>
      <p:sp>
        <p:nvSpPr>
          <p:cNvPr id="45" name="object 45"/>
          <p:cNvSpPr txBox="1">
            <a:spLocks noGrp="1"/>
          </p:cNvSpPr>
          <p:nvPr>
            <p:ph sz="half" idx="2"/>
          </p:nvPr>
        </p:nvSpPr>
        <p:spPr>
          <a:xfrm>
            <a:off x="5166360" y="1676400"/>
            <a:ext cx="3977640" cy="4526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107314" indent="-342900">
              <a:lnSpc>
                <a:spcPct val="100000"/>
              </a:lnSpc>
              <a:buClr>
                <a:srgbClr val="FFFFCC"/>
              </a:buClr>
              <a:buSzPct val="60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000" dirty="0"/>
              <a:t>УУД можно и </a:t>
            </a:r>
            <a:r>
              <a:rPr sz="2000" spc="-5" dirty="0"/>
              <a:t>нужно  </a:t>
            </a:r>
            <a:r>
              <a:rPr sz="2000" dirty="0"/>
              <a:t>формировать на основе</a:t>
            </a:r>
            <a:r>
              <a:rPr sz="2000" spc="-70" dirty="0"/>
              <a:t> </a:t>
            </a:r>
            <a:r>
              <a:rPr sz="2000" dirty="0"/>
              <a:t>работы  с предметными заданиями,  совместно обеспечивая тем  самым предметный и  метапредметный</a:t>
            </a:r>
            <a:r>
              <a:rPr sz="2000" spc="-75" dirty="0"/>
              <a:t> </a:t>
            </a:r>
            <a:r>
              <a:rPr sz="2000" dirty="0"/>
              <a:t>результаты.</a:t>
            </a:r>
          </a:p>
          <a:p>
            <a:pPr marL="355600" marR="5080" indent="-342900">
              <a:lnSpc>
                <a:spcPct val="100000"/>
              </a:lnSpc>
              <a:spcBef>
                <a:spcPts val="480"/>
              </a:spcBef>
              <a:buClr>
                <a:srgbClr val="FFFFCC"/>
              </a:buClr>
              <a:buSzPct val="60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000" dirty="0"/>
              <a:t>В результате получим</a:t>
            </a:r>
            <a:r>
              <a:rPr sz="2000" spc="-85" dirty="0"/>
              <a:t> </a:t>
            </a:r>
            <a:r>
              <a:rPr sz="2000" dirty="0"/>
              <a:t>человека,  умеющего полностью  организовать успешное  решение любой из  обязательных предмет-ных  задач.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609600" y="1752600"/>
            <a:ext cx="3772535" cy="2816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Clr>
                <a:srgbClr val="FFFFCC"/>
              </a:buClr>
              <a:buSzPct val="60000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На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формирован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ие на уроках  УУД требуется время, таким  образом мы отнимаем время,  предназначенное для</a:t>
            </a:r>
            <a:r>
              <a:rPr sz="20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развит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ия  важнейших предметных 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умений.</a:t>
            </a:r>
            <a:endParaRPr sz="2000" dirty="0">
              <a:latin typeface="Times New Roman"/>
              <a:cs typeface="Times New Roman"/>
            </a:endParaRPr>
          </a:p>
          <a:p>
            <a:pPr marL="355600" marR="303530" indent="-342900">
              <a:lnSpc>
                <a:spcPct val="100000"/>
              </a:lnSpc>
              <a:spcBef>
                <a:spcPts val="480"/>
              </a:spcBef>
              <a:buClr>
                <a:srgbClr val="FFFFCC"/>
              </a:buClr>
              <a:buSzPct val="60000"/>
              <a:buFont typeface="Wingdings"/>
              <a:buChar char=""/>
              <a:tabLst>
                <a:tab pos="354965" algn="l"/>
                <a:tab pos="355600" algn="l"/>
                <a:tab pos="1481455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В результате получим</a:t>
            </a:r>
            <a:r>
              <a:rPr sz="200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плохо  знающих	математику  резонёров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7336535" y="336804"/>
            <a:ext cx="868679" cy="12313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7043" rIns="0" bIns="0" rtlCol="0">
            <a:spAutoFit/>
          </a:bodyPr>
          <a:lstStyle/>
          <a:p>
            <a:pPr marL="1003300">
              <a:lnSpc>
                <a:spcPct val="100000"/>
              </a:lnSpc>
            </a:pPr>
            <a:r>
              <a:rPr dirty="0"/>
              <a:t>Коммуникативные</a:t>
            </a:r>
            <a:r>
              <a:rPr spc="-45" dirty="0"/>
              <a:t> </a:t>
            </a:r>
            <a:r>
              <a:rPr spc="-5" dirty="0"/>
              <a:t>УУД</a:t>
            </a:r>
          </a:p>
        </p:txBody>
      </p:sp>
      <p:sp>
        <p:nvSpPr>
          <p:cNvPr id="5" name="object 5"/>
          <p:cNvSpPr/>
          <p:nvPr/>
        </p:nvSpPr>
        <p:spPr>
          <a:xfrm>
            <a:off x="4546600" y="3306698"/>
            <a:ext cx="3392804" cy="678180"/>
          </a:xfrm>
          <a:custGeom>
            <a:avLst/>
            <a:gdLst/>
            <a:ahLst/>
            <a:cxnLst/>
            <a:rect l="l" t="t" r="r" b="b"/>
            <a:pathLst>
              <a:path w="3392804" h="678179">
                <a:moveTo>
                  <a:pt x="3392424" y="677926"/>
                </a:moveTo>
                <a:lnTo>
                  <a:pt x="3392424" y="549401"/>
                </a:lnTo>
                <a:lnTo>
                  <a:pt x="28575" y="549401"/>
                </a:lnTo>
                <a:lnTo>
                  <a:pt x="28575" y="0"/>
                </a:lnTo>
                <a:lnTo>
                  <a:pt x="0" y="0"/>
                </a:lnTo>
                <a:lnTo>
                  <a:pt x="0" y="577976"/>
                </a:lnTo>
                <a:lnTo>
                  <a:pt x="3363849" y="577976"/>
                </a:lnTo>
                <a:lnTo>
                  <a:pt x="3363849" y="677926"/>
                </a:lnTo>
                <a:lnTo>
                  <a:pt x="3392424" y="677926"/>
                </a:lnTo>
                <a:close/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46600" y="3306698"/>
            <a:ext cx="1151255" cy="678180"/>
          </a:xfrm>
          <a:custGeom>
            <a:avLst/>
            <a:gdLst/>
            <a:ahLst/>
            <a:cxnLst/>
            <a:rect l="l" t="t" r="r" b="b"/>
            <a:pathLst>
              <a:path w="1151254" h="678179">
                <a:moveTo>
                  <a:pt x="1150874" y="677926"/>
                </a:moveTo>
                <a:lnTo>
                  <a:pt x="1150874" y="549401"/>
                </a:lnTo>
                <a:lnTo>
                  <a:pt x="28575" y="549401"/>
                </a:lnTo>
                <a:lnTo>
                  <a:pt x="28575" y="0"/>
                </a:lnTo>
                <a:lnTo>
                  <a:pt x="0" y="0"/>
                </a:lnTo>
                <a:lnTo>
                  <a:pt x="0" y="577976"/>
                </a:lnTo>
                <a:lnTo>
                  <a:pt x="1122299" y="577976"/>
                </a:lnTo>
                <a:lnTo>
                  <a:pt x="1122299" y="677926"/>
                </a:lnTo>
                <a:lnTo>
                  <a:pt x="1150874" y="677926"/>
                </a:lnTo>
                <a:close/>
              </a:path>
            </a:pathLst>
          </a:custGeom>
          <a:ln w="2857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25825" y="3306698"/>
            <a:ext cx="1149350" cy="678180"/>
          </a:xfrm>
          <a:custGeom>
            <a:avLst/>
            <a:gdLst/>
            <a:ahLst/>
            <a:cxnLst/>
            <a:rect l="l" t="t" r="r" b="b"/>
            <a:pathLst>
              <a:path w="1149350" h="678179">
                <a:moveTo>
                  <a:pt x="0" y="677926"/>
                </a:moveTo>
                <a:lnTo>
                  <a:pt x="0" y="549401"/>
                </a:lnTo>
                <a:lnTo>
                  <a:pt x="1120775" y="549401"/>
                </a:lnTo>
                <a:lnTo>
                  <a:pt x="1120775" y="0"/>
                </a:lnTo>
                <a:lnTo>
                  <a:pt x="1149350" y="0"/>
                </a:lnTo>
                <a:lnTo>
                  <a:pt x="1149350" y="577976"/>
                </a:lnTo>
                <a:lnTo>
                  <a:pt x="28575" y="577976"/>
                </a:lnTo>
                <a:lnTo>
                  <a:pt x="28575" y="677926"/>
                </a:lnTo>
                <a:lnTo>
                  <a:pt x="0" y="677926"/>
                </a:lnTo>
                <a:close/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85862" y="3306698"/>
            <a:ext cx="3389629" cy="678180"/>
          </a:xfrm>
          <a:custGeom>
            <a:avLst/>
            <a:gdLst/>
            <a:ahLst/>
            <a:cxnLst/>
            <a:rect l="l" t="t" r="r" b="b"/>
            <a:pathLst>
              <a:path w="3389629" h="678179">
                <a:moveTo>
                  <a:pt x="0" y="677926"/>
                </a:moveTo>
                <a:lnTo>
                  <a:pt x="0" y="549401"/>
                </a:lnTo>
                <a:lnTo>
                  <a:pt x="3360737" y="549401"/>
                </a:lnTo>
                <a:lnTo>
                  <a:pt x="3360737" y="0"/>
                </a:lnTo>
                <a:lnTo>
                  <a:pt x="3389312" y="0"/>
                </a:lnTo>
                <a:lnTo>
                  <a:pt x="3389312" y="577976"/>
                </a:lnTo>
                <a:lnTo>
                  <a:pt x="28575" y="577976"/>
                </a:lnTo>
                <a:lnTo>
                  <a:pt x="28575" y="677926"/>
                </a:lnTo>
                <a:lnTo>
                  <a:pt x="0" y="677926"/>
                </a:lnTo>
                <a:close/>
              </a:path>
            </a:pathLst>
          </a:custGeom>
          <a:ln w="2857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652901" y="1949450"/>
            <a:ext cx="1816100" cy="1357630"/>
          </a:xfrm>
          <a:custGeom>
            <a:avLst/>
            <a:gdLst/>
            <a:ahLst/>
            <a:cxnLst/>
            <a:rect l="l" t="t" r="r" b="b"/>
            <a:pathLst>
              <a:path w="1816100" h="1357629">
                <a:moveTo>
                  <a:pt x="1589786" y="0"/>
                </a:moveTo>
                <a:lnTo>
                  <a:pt x="226187" y="0"/>
                </a:lnTo>
                <a:lnTo>
                  <a:pt x="180588" y="4598"/>
                </a:lnTo>
                <a:lnTo>
                  <a:pt x="138124" y="17785"/>
                </a:lnTo>
                <a:lnTo>
                  <a:pt x="99702" y="38649"/>
                </a:lnTo>
                <a:lnTo>
                  <a:pt x="66230" y="66278"/>
                </a:lnTo>
                <a:lnTo>
                  <a:pt x="38616" y="99758"/>
                </a:lnTo>
                <a:lnTo>
                  <a:pt x="17768" y="138177"/>
                </a:lnTo>
                <a:lnTo>
                  <a:pt x="4593" y="180625"/>
                </a:lnTo>
                <a:lnTo>
                  <a:pt x="0" y="226187"/>
                </a:lnTo>
                <a:lnTo>
                  <a:pt x="0" y="1131062"/>
                </a:lnTo>
                <a:lnTo>
                  <a:pt x="4593" y="1176665"/>
                </a:lnTo>
                <a:lnTo>
                  <a:pt x="17768" y="1219144"/>
                </a:lnTo>
                <a:lnTo>
                  <a:pt x="38616" y="1257586"/>
                </a:lnTo>
                <a:lnTo>
                  <a:pt x="66230" y="1291081"/>
                </a:lnTo>
                <a:lnTo>
                  <a:pt x="99702" y="1318719"/>
                </a:lnTo>
                <a:lnTo>
                  <a:pt x="138124" y="1339588"/>
                </a:lnTo>
                <a:lnTo>
                  <a:pt x="180588" y="1352777"/>
                </a:lnTo>
                <a:lnTo>
                  <a:pt x="226187" y="1357376"/>
                </a:lnTo>
                <a:lnTo>
                  <a:pt x="1589786" y="1357376"/>
                </a:lnTo>
                <a:lnTo>
                  <a:pt x="1635389" y="1352777"/>
                </a:lnTo>
                <a:lnTo>
                  <a:pt x="1677868" y="1339588"/>
                </a:lnTo>
                <a:lnTo>
                  <a:pt x="1716310" y="1318719"/>
                </a:lnTo>
                <a:lnTo>
                  <a:pt x="1749805" y="1291081"/>
                </a:lnTo>
                <a:lnTo>
                  <a:pt x="1777443" y="1257586"/>
                </a:lnTo>
                <a:lnTo>
                  <a:pt x="1798312" y="1219144"/>
                </a:lnTo>
                <a:lnTo>
                  <a:pt x="1811501" y="1176665"/>
                </a:lnTo>
                <a:lnTo>
                  <a:pt x="1816100" y="1131062"/>
                </a:lnTo>
                <a:lnTo>
                  <a:pt x="1816100" y="226187"/>
                </a:lnTo>
                <a:lnTo>
                  <a:pt x="1811501" y="180625"/>
                </a:lnTo>
                <a:lnTo>
                  <a:pt x="1798312" y="138177"/>
                </a:lnTo>
                <a:lnTo>
                  <a:pt x="1777443" y="99758"/>
                </a:lnTo>
                <a:lnTo>
                  <a:pt x="1749805" y="66278"/>
                </a:lnTo>
                <a:lnTo>
                  <a:pt x="1716310" y="38649"/>
                </a:lnTo>
                <a:lnTo>
                  <a:pt x="1677868" y="17785"/>
                </a:lnTo>
                <a:lnTo>
                  <a:pt x="1635389" y="4598"/>
                </a:lnTo>
                <a:lnTo>
                  <a:pt x="1589786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648075" y="1944623"/>
            <a:ext cx="1825625" cy="1367155"/>
          </a:xfrm>
          <a:custGeom>
            <a:avLst/>
            <a:gdLst/>
            <a:ahLst/>
            <a:cxnLst/>
            <a:rect l="l" t="t" r="r" b="b"/>
            <a:pathLst>
              <a:path w="1825625" h="1367154">
                <a:moveTo>
                  <a:pt x="230759" y="0"/>
                </a:moveTo>
                <a:lnTo>
                  <a:pt x="1594865" y="0"/>
                </a:lnTo>
                <a:lnTo>
                  <a:pt x="1641221" y="4952"/>
                </a:lnTo>
                <a:lnTo>
                  <a:pt x="1684654" y="18287"/>
                </a:lnTo>
                <a:lnTo>
                  <a:pt x="1723898" y="39750"/>
                </a:lnTo>
                <a:lnTo>
                  <a:pt x="1757934" y="67690"/>
                </a:lnTo>
                <a:lnTo>
                  <a:pt x="1786382" y="102108"/>
                </a:lnTo>
                <a:lnTo>
                  <a:pt x="1807464" y="141097"/>
                </a:lnTo>
                <a:lnTo>
                  <a:pt x="1820799" y="184403"/>
                </a:lnTo>
                <a:lnTo>
                  <a:pt x="1825625" y="230759"/>
                </a:lnTo>
                <a:lnTo>
                  <a:pt x="1825625" y="1136141"/>
                </a:lnTo>
                <a:lnTo>
                  <a:pt x="1820799" y="1182497"/>
                </a:lnTo>
                <a:lnTo>
                  <a:pt x="1807464" y="1225930"/>
                </a:lnTo>
                <a:lnTo>
                  <a:pt x="1786382" y="1265174"/>
                </a:lnTo>
                <a:lnTo>
                  <a:pt x="1757934" y="1299210"/>
                </a:lnTo>
                <a:lnTo>
                  <a:pt x="1723898" y="1327658"/>
                </a:lnTo>
                <a:lnTo>
                  <a:pt x="1684654" y="1348739"/>
                </a:lnTo>
                <a:lnTo>
                  <a:pt x="1641221" y="1362075"/>
                </a:lnTo>
                <a:lnTo>
                  <a:pt x="1594865" y="1366901"/>
                </a:lnTo>
                <a:lnTo>
                  <a:pt x="230759" y="1366901"/>
                </a:lnTo>
                <a:lnTo>
                  <a:pt x="184403" y="1362075"/>
                </a:lnTo>
                <a:lnTo>
                  <a:pt x="140970" y="1348739"/>
                </a:lnTo>
                <a:lnTo>
                  <a:pt x="102108" y="1327658"/>
                </a:lnTo>
                <a:lnTo>
                  <a:pt x="67690" y="1299210"/>
                </a:lnTo>
                <a:lnTo>
                  <a:pt x="39750" y="1265174"/>
                </a:lnTo>
                <a:lnTo>
                  <a:pt x="18161" y="1225930"/>
                </a:lnTo>
                <a:lnTo>
                  <a:pt x="4825" y="1182497"/>
                </a:lnTo>
                <a:lnTo>
                  <a:pt x="0" y="1136141"/>
                </a:lnTo>
                <a:lnTo>
                  <a:pt x="0" y="230759"/>
                </a:lnTo>
                <a:lnTo>
                  <a:pt x="4825" y="184403"/>
                </a:lnTo>
                <a:lnTo>
                  <a:pt x="18161" y="141097"/>
                </a:lnTo>
                <a:lnTo>
                  <a:pt x="39750" y="102108"/>
                </a:lnTo>
                <a:lnTo>
                  <a:pt x="67690" y="67690"/>
                </a:lnTo>
                <a:lnTo>
                  <a:pt x="102108" y="39750"/>
                </a:lnTo>
                <a:lnTo>
                  <a:pt x="140970" y="18287"/>
                </a:lnTo>
                <a:lnTo>
                  <a:pt x="184403" y="4952"/>
                </a:lnTo>
                <a:lnTo>
                  <a:pt x="230759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718052" y="2060194"/>
            <a:ext cx="1691639" cy="1116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 marR="5080" indent="-3175" algn="just">
              <a:lnSpc>
                <a:spcPct val="100000"/>
              </a:lnSpc>
            </a:pPr>
            <a:r>
              <a:rPr sz="2400" b="1" spc="-5" dirty="0">
                <a:solidFill>
                  <a:srgbClr val="FFFFFF"/>
                </a:solidFill>
                <a:latin typeface="Arial Black"/>
                <a:cs typeface="Arial Black"/>
              </a:rPr>
              <a:t>Ко</a:t>
            </a:r>
            <a:r>
              <a:rPr sz="2400" b="1" spc="-15" dirty="0">
                <a:solidFill>
                  <a:srgbClr val="FFFFFF"/>
                </a:solidFill>
                <a:latin typeface="Arial Black"/>
                <a:cs typeface="Arial Black"/>
              </a:rPr>
              <a:t>м</a:t>
            </a:r>
            <a:r>
              <a:rPr sz="2400" b="1" spc="-5" dirty="0">
                <a:solidFill>
                  <a:srgbClr val="FFFFFF"/>
                </a:solidFill>
                <a:latin typeface="Arial Black"/>
                <a:cs typeface="Arial Black"/>
              </a:rPr>
              <a:t>мун</a:t>
            </a:r>
            <a:r>
              <a:rPr sz="2400" b="1" spc="-10" dirty="0">
                <a:solidFill>
                  <a:srgbClr val="FFFFFF"/>
                </a:solidFill>
                <a:latin typeface="Arial Black"/>
                <a:cs typeface="Arial Black"/>
              </a:rPr>
              <a:t>и</a:t>
            </a:r>
            <a:r>
              <a:rPr sz="2400" b="1" dirty="0">
                <a:solidFill>
                  <a:srgbClr val="FFFFFF"/>
                </a:solidFill>
                <a:latin typeface="Arial Black"/>
                <a:cs typeface="Arial Black"/>
              </a:rPr>
              <a:t>-  </a:t>
            </a:r>
            <a:r>
              <a:rPr sz="2400" b="1" dirty="0">
                <a:solidFill>
                  <a:srgbClr val="3333CC"/>
                </a:solidFill>
                <a:latin typeface="Arial Black"/>
                <a:cs typeface="Arial Black"/>
              </a:rPr>
              <a:t>к</a:t>
            </a:r>
            <a:r>
              <a:rPr sz="2400" b="1" spc="-15" dirty="0">
                <a:solidFill>
                  <a:srgbClr val="3333CC"/>
                </a:solidFill>
                <a:latin typeface="Arial Black"/>
                <a:cs typeface="Arial Black"/>
              </a:rPr>
              <a:t>а</a:t>
            </a:r>
            <a:r>
              <a:rPr sz="2400" b="1" dirty="0">
                <a:solidFill>
                  <a:srgbClr val="3333CC"/>
                </a:solidFill>
                <a:latin typeface="Arial Black"/>
                <a:cs typeface="Arial Black"/>
              </a:rPr>
              <a:t>тивные  </a:t>
            </a:r>
            <a:r>
              <a:rPr sz="2400" b="1" spc="-5" dirty="0">
                <a:solidFill>
                  <a:srgbClr val="FFFFFF"/>
                </a:solidFill>
                <a:latin typeface="Arial Black"/>
                <a:cs typeface="Arial Black"/>
              </a:rPr>
              <a:t>действия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14312" y="3984625"/>
            <a:ext cx="1967230" cy="1367155"/>
          </a:xfrm>
          <a:custGeom>
            <a:avLst/>
            <a:gdLst/>
            <a:ahLst/>
            <a:cxnLst/>
            <a:rect l="l" t="t" r="r" b="b"/>
            <a:pathLst>
              <a:path w="1967230" h="1367154">
                <a:moveTo>
                  <a:pt x="1739074" y="0"/>
                </a:moveTo>
                <a:lnTo>
                  <a:pt x="227812" y="0"/>
                </a:lnTo>
                <a:lnTo>
                  <a:pt x="181899" y="4627"/>
                </a:lnTo>
                <a:lnTo>
                  <a:pt x="139137" y="17901"/>
                </a:lnTo>
                <a:lnTo>
                  <a:pt x="100439" y="38904"/>
                </a:lnTo>
                <a:lnTo>
                  <a:pt x="66724" y="66722"/>
                </a:lnTo>
                <a:lnTo>
                  <a:pt x="38906" y="100440"/>
                </a:lnTo>
                <a:lnTo>
                  <a:pt x="17902" y="139142"/>
                </a:lnTo>
                <a:lnTo>
                  <a:pt x="4628" y="181913"/>
                </a:lnTo>
                <a:lnTo>
                  <a:pt x="0" y="227837"/>
                </a:lnTo>
                <a:lnTo>
                  <a:pt x="0" y="1139063"/>
                </a:lnTo>
                <a:lnTo>
                  <a:pt x="4628" y="1184951"/>
                </a:lnTo>
                <a:lnTo>
                  <a:pt x="17902" y="1227705"/>
                </a:lnTo>
                <a:lnTo>
                  <a:pt x="38906" y="1266404"/>
                </a:lnTo>
                <a:lnTo>
                  <a:pt x="66724" y="1300130"/>
                </a:lnTo>
                <a:lnTo>
                  <a:pt x="100439" y="1327963"/>
                </a:lnTo>
                <a:lnTo>
                  <a:pt x="139137" y="1348982"/>
                </a:lnTo>
                <a:lnTo>
                  <a:pt x="181899" y="1362267"/>
                </a:lnTo>
                <a:lnTo>
                  <a:pt x="227812" y="1366901"/>
                </a:lnTo>
                <a:lnTo>
                  <a:pt x="1739074" y="1366901"/>
                </a:lnTo>
                <a:lnTo>
                  <a:pt x="1784999" y="1362267"/>
                </a:lnTo>
                <a:lnTo>
                  <a:pt x="1827770" y="1348982"/>
                </a:lnTo>
                <a:lnTo>
                  <a:pt x="1866472" y="1327963"/>
                </a:lnTo>
                <a:lnTo>
                  <a:pt x="1900189" y="1300130"/>
                </a:lnTo>
                <a:lnTo>
                  <a:pt x="1928008" y="1266404"/>
                </a:lnTo>
                <a:lnTo>
                  <a:pt x="1949011" y="1227705"/>
                </a:lnTo>
                <a:lnTo>
                  <a:pt x="1962284" y="1184951"/>
                </a:lnTo>
                <a:lnTo>
                  <a:pt x="1966912" y="1139063"/>
                </a:lnTo>
                <a:lnTo>
                  <a:pt x="1966912" y="227837"/>
                </a:lnTo>
                <a:lnTo>
                  <a:pt x="1962284" y="181913"/>
                </a:lnTo>
                <a:lnTo>
                  <a:pt x="1949011" y="139142"/>
                </a:lnTo>
                <a:lnTo>
                  <a:pt x="1928008" y="100440"/>
                </a:lnTo>
                <a:lnTo>
                  <a:pt x="1900189" y="66722"/>
                </a:lnTo>
                <a:lnTo>
                  <a:pt x="1866472" y="38904"/>
                </a:lnTo>
                <a:lnTo>
                  <a:pt x="1827770" y="17901"/>
                </a:lnTo>
                <a:lnTo>
                  <a:pt x="1784999" y="4627"/>
                </a:lnTo>
                <a:lnTo>
                  <a:pt x="1739074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09550" y="3979798"/>
            <a:ext cx="1976755" cy="1376680"/>
          </a:xfrm>
          <a:custGeom>
            <a:avLst/>
            <a:gdLst/>
            <a:ahLst/>
            <a:cxnLst/>
            <a:rect l="l" t="t" r="r" b="b"/>
            <a:pathLst>
              <a:path w="1976755" h="1376679">
                <a:moveTo>
                  <a:pt x="232448" y="0"/>
                </a:moveTo>
                <a:lnTo>
                  <a:pt x="1743964" y="0"/>
                </a:lnTo>
                <a:lnTo>
                  <a:pt x="1767839" y="1269"/>
                </a:lnTo>
                <a:lnTo>
                  <a:pt x="1834261" y="18287"/>
                </a:lnTo>
                <a:lnTo>
                  <a:pt x="1873885" y="39750"/>
                </a:lnTo>
                <a:lnTo>
                  <a:pt x="1908429" y="68071"/>
                </a:lnTo>
                <a:lnTo>
                  <a:pt x="1936750" y="102615"/>
                </a:lnTo>
                <a:lnTo>
                  <a:pt x="1958213" y="142239"/>
                </a:lnTo>
                <a:lnTo>
                  <a:pt x="1971548" y="185546"/>
                </a:lnTo>
                <a:lnTo>
                  <a:pt x="1976501" y="232537"/>
                </a:lnTo>
                <a:lnTo>
                  <a:pt x="1976501" y="1144015"/>
                </a:lnTo>
                <a:lnTo>
                  <a:pt x="1971548" y="1191006"/>
                </a:lnTo>
                <a:lnTo>
                  <a:pt x="1958213" y="1234186"/>
                </a:lnTo>
                <a:lnTo>
                  <a:pt x="1936750" y="1273937"/>
                </a:lnTo>
                <a:lnTo>
                  <a:pt x="1908429" y="1308354"/>
                </a:lnTo>
                <a:lnTo>
                  <a:pt x="1873885" y="1336802"/>
                </a:lnTo>
                <a:lnTo>
                  <a:pt x="1834261" y="1358264"/>
                </a:lnTo>
                <a:lnTo>
                  <a:pt x="1790954" y="1371600"/>
                </a:lnTo>
                <a:lnTo>
                  <a:pt x="1743964" y="1376426"/>
                </a:lnTo>
                <a:lnTo>
                  <a:pt x="232448" y="1376426"/>
                </a:lnTo>
                <a:lnTo>
                  <a:pt x="185458" y="1371600"/>
                </a:lnTo>
                <a:lnTo>
                  <a:pt x="142214" y="1358264"/>
                </a:lnTo>
                <a:lnTo>
                  <a:pt x="102501" y="1336802"/>
                </a:lnTo>
                <a:lnTo>
                  <a:pt x="68059" y="1308354"/>
                </a:lnTo>
                <a:lnTo>
                  <a:pt x="39687" y="1273937"/>
                </a:lnTo>
                <a:lnTo>
                  <a:pt x="18211" y="1234186"/>
                </a:lnTo>
                <a:lnTo>
                  <a:pt x="4876" y="1191006"/>
                </a:lnTo>
                <a:lnTo>
                  <a:pt x="0" y="1144015"/>
                </a:lnTo>
                <a:lnTo>
                  <a:pt x="0" y="232537"/>
                </a:lnTo>
                <a:lnTo>
                  <a:pt x="4876" y="185546"/>
                </a:lnTo>
                <a:lnTo>
                  <a:pt x="18211" y="142239"/>
                </a:lnTo>
                <a:lnTo>
                  <a:pt x="39687" y="102615"/>
                </a:lnTo>
                <a:lnTo>
                  <a:pt x="68059" y="68071"/>
                </a:lnTo>
                <a:lnTo>
                  <a:pt x="102501" y="39750"/>
                </a:lnTo>
                <a:lnTo>
                  <a:pt x="142214" y="18287"/>
                </a:lnTo>
                <a:lnTo>
                  <a:pt x="185458" y="4952"/>
                </a:lnTo>
                <a:lnTo>
                  <a:pt x="232448" y="0"/>
                </a:lnTo>
                <a:close/>
              </a:path>
            </a:pathLst>
          </a:custGeom>
          <a:ln w="95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22808" y="4046982"/>
            <a:ext cx="1149350" cy="1236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1270" algn="ctr">
              <a:lnSpc>
                <a:spcPct val="100000"/>
              </a:lnSpc>
            </a:pPr>
            <a:r>
              <a:rPr sz="1600" b="1" spc="-5" dirty="0">
                <a:solidFill>
                  <a:srgbClr val="FFFFFF"/>
                </a:solidFill>
                <a:latin typeface="Arial Black"/>
                <a:cs typeface="Arial Black"/>
              </a:rPr>
              <a:t>Планиро-  вание  учебного  </a:t>
            </a:r>
            <a:r>
              <a:rPr sz="1600" b="1" spc="-5" dirty="0">
                <a:solidFill>
                  <a:srgbClr val="3333CC"/>
                </a:solidFill>
                <a:latin typeface="Arial Black"/>
                <a:cs typeface="Arial Black"/>
              </a:rPr>
              <a:t>сотрудн</a:t>
            </a:r>
            <a:r>
              <a:rPr sz="1600" b="1" dirty="0">
                <a:solidFill>
                  <a:srgbClr val="3333CC"/>
                </a:solidFill>
                <a:latin typeface="Arial Black"/>
                <a:cs typeface="Arial Black"/>
              </a:rPr>
              <a:t>и</a:t>
            </a:r>
            <a:r>
              <a:rPr sz="1600" b="1" spc="-5" dirty="0">
                <a:solidFill>
                  <a:srgbClr val="3333CC"/>
                </a:solidFill>
                <a:latin typeface="Arial Black"/>
                <a:cs typeface="Arial Black"/>
              </a:rPr>
              <a:t>-  </a:t>
            </a:r>
            <a:r>
              <a:rPr sz="1600" b="1" spc="-5" dirty="0">
                <a:solidFill>
                  <a:srgbClr val="FFFFFF"/>
                </a:solidFill>
                <a:latin typeface="Arial Black"/>
                <a:cs typeface="Arial Black"/>
              </a:rPr>
              <a:t>чества</a:t>
            </a:r>
            <a:endParaRPr sz="1600">
              <a:latin typeface="Arial Black"/>
              <a:cs typeface="Arial Black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455926" y="3984625"/>
            <a:ext cx="1967230" cy="1367155"/>
          </a:xfrm>
          <a:custGeom>
            <a:avLst/>
            <a:gdLst/>
            <a:ahLst/>
            <a:cxnLst/>
            <a:rect l="l" t="t" r="r" b="b"/>
            <a:pathLst>
              <a:path w="1967229" h="1367154">
                <a:moveTo>
                  <a:pt x="1739011" y="0"/>
                </a:moveTo>
                <a:lnTo>
                  <a:pt x="227711" y="0"/>
                </a:lnTo>
                <a:lnTo>
                  <a:pt x="181828" y="4627"/>
                </a:lnTo>
                <a:lnTo>
                  <a:pt x="139088" y="17901"/>
                </a:lnTo>
                <a:lnTo>
                  <a:pt x="100409" y="38904"/>
                </a:lnTo>
                <a:lnTo>
                  <a:pt x="66706" y="66722"/>
                </a:lnTo>
                <a:lnTo>
                  <a:pt x="38897" y="100440"/>
                </a:lnTo>
                <a:lnTo>
                  <a:pt x="17899" y="139142"/>
                </a:lnTo>
                <a:lnTo>
                  <a:pt x="4627" y="181913"/>
                </a:lnTo>
                <a:lnTo>
                  <a:pt x="0" y="227837"/>
                </a:lnTo>
                <a:lnTo>
                  <a:pt x="0" y="1139063"/>
                </a:lnTo>
                <a:lnTo>
                  <a:pt x="4627" y="1184951"/>
                </a:lnTo>
                <a:lnTo>
                  <a:pt x="17899" y="1227705"/>
                </a:lnTo>
                <a:lnTo>
                  <a:pt x="38897" y="1266404"/>
                </a:lnTo>
                <a:lnTo>
                  <a:pt x="66706" y="1300130"/>
                </a:lnTo>
                <a:lnTo>
                  <a:pt x="100409" y="1327963"/>
                </a:lnTo>
                <a:lnTo>
                  <a:pt x="139088" y="1348982"/>
                </a:lnTo>
                <a:lnTo>
                  <a:pt x="181828" y="1362267"/>
                </a:lnTo>
                <a:lnTo>
                  <a:pt x="227711" y="1366901"/>
                </a:lnTo>
                <a:lnTo>
                  <a:pt x="1739011" y="1366901"/>
                </a:lnTo>
                <a:lnTo>
                  <a:pt x="1784935" y="1362267"/>
                </a:lnTo>
                <a:lnTo>
                  <a:pt x="1827706" y="1348982"/>
                </a:lnTo>
                <a:lnTo>
                  <a:pt x="1866408" y="1327963"/>
                </a:lnTo>
                <a:lnTo>
                  <a:pt x="1900126" y="1300130"/>
                </a:lnTo>
                <a:lnTo>
                  <a:pt x="1927944" y="1266404"/>
                </a:lnTo>
                <a:lnTo>
                  <a:pt x="1948947" y="1227705"/>
                </a:lnTo>
                <a:lnTo>
                  <a:pt x="1962221" y="1184951"/>
                </a:lnTo>
                <a:lnTo>
                  <a:pt x="1966849" y="1139063"/>
                </a:lnTo>
                <a:lnTo>
                  <a:pt x="1966849" y="227837"/>
                </a:lnTo>
                <a:lnTo>
                  <a:pt x="1962221" y="181913"/>
                </a:lnTo>
                <a:lnTo>
                  <a:pt x="1948947" y="139142"/>
                </a:lnTo>
                <a:lnTo>
                  <a:pt x="1927944" y="100440"/>
                </a:lnTo>
                <a:lnTo>
                  <a:pt x="1900126" y="66722"/>
                </a:lnTo>
                <a:lnTo>
                  <a:pt x="1866408" y="38904"/>
                </a:lnTo>
                <a:lnTo>
                  <a:pt x="1827706" y="17901"/>
                </a:lnTo>
                <a:lnTo>
                  <a:pt x="1784935" y="4627"/>
                </a:lnTo>
                <a:lnTo>
                  <a:pt x="1739011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451100" y="3979798"/>
            <a:ext cx="1976755" cy="1376680"/>
          </a:xfrm>
          <a:custGeom>
            <a:avLst/>
            <a:gdLst/>
            <a:ahLst/>
            <a:cxnLst/>
            <a:rect l="l" t="t" r="r" b="b"/>
            <a:pathLst>
              <a:path w="1976754" h="1376679">
                <a:moveTo>
                  <a:pt x="232410" y="0"/>
                </a:moveTo>
                <a:lnTo>
                  <a:pt x="1743964" y="0"/>
                </a:lnTo>
                <a:lnTo>
                  <a:pt x="1767839" y="1269"/>
                </a:lnTo>
                <a:lnTo>
                  <a:pt x="1834261" y="18287"/>
                </a:lnTo>
                <a:lnTo>
                  <a:pt x="1873885" y="39750"/>
                </a:lnTo>
                <a:lnTo>
                  <a:pt x="1908428" y="68071"/>
                </a:lnTo>
                <a:lnTo>
                  <a:pt x="1936750" y="102615"/>
                </a:lnTo>
                <a:lnTo>
                  <a:pt x="1958213" y="142239"/>
                </a:lnTo>
                <a:lnTo>
                  <a:pt x="1971548" y="185546"/>
                </a:lnTo>
                <a:lnTo>
                  <a:pt x="1976501" y="232537"/>
                </a:lnTo>
                <a:lnTo>
                  <a:pt x="1976501" y="1144015"/>
                </a:lnTo>
                <a:lnTo>
                  <a:pt x="1971548" y="1191006"/>
                </a:lnTo>
                <a:lnTo>
                  <a:pt x="1958213" y="1234186"/>
                </a:lnTo>
                <a:lnTo>
                  <a:pt x="1936750" y="1273937"/>
                </a:lnTo>
                <a:lnTo>
                  <a:pt x="1908428" y="1308354"/>
                </a:lnTo>
                <a:lnTo>
                  <a:pt x="1873885" y="1336802"/>
                </a:lnTo>
                <a:lnTo>
                  <a:pt x="1834261" y="1358264"/>
                </a:lnTo>
                <a:lnTo>
                  <a:pt x="1790953" y="1371600"/>
                </a:lnTo>
                <a:lnTo>
                  <a:pt x="1743964" y="1376426"/>
                </a:lnTo>
                <a:lnTo>
                  <a:pt x="232410" y="1376426"/>
                </a:lnTo>
                <a:lnTo>
                  <a:pt x="185419" y="1371600"/>
                </a:lnTo>
                <a:lnTo>
                  <a:pt x="142239" y="1358264"/>
                </a:lnTo>
                <a:lnTo>
                  <a:pt x="102488" y="1336802"/>
                </a:lnTo>
                <a:lnTo>
                  <a:pt x="68072" y="1308354"/>
                </a:lnTo>
                <a:lnTo>
                  <a:pt x="39624" y="1273937"/>
                </a:lnTo>
                <a:lnTo>
                  <a:pt x="18161" y="1234186"/>
                </a:lnTo>
                <a:lnTo>
                  <a:pt x="4825" y="1191006"/>
                </a:lnTo>
                <a:lnTo>
                  <a:pt x="0" y="1144015"/>
                </a:lnTo>
                <a:lnTo>
                  <a:pt x="0" y="232537"/>
                </a:lnTo>
                <a:lnTo>
                  <a:pt x="4825" y="185546"/>
                </a:lnTo>
                <a:lnTo>
                  <a:pt x="18161" y="142239"/>
                </a:lnTo>
                <a:lnTo>
                  <a:pt x="39624" y="102615"/>
                </a:lnTo>
                <a:lnTo>
                  <a:pt x="68072" y="68071"/>
                </a:lnTo>
                <a:lnTo>
                  <a:pt x="102488" y="39750"/>
                </a:lnTo>
                <a:lnTo>
                  <a:pt x="142239" y="18287"/>
                </a:lnTo>
                <a:lnTo>
                  <a:pt x="185419" y="4952"/>
                </a:lnTo>
                <a:lnTo>
                  <a:pt x="232410" y="0"/>
                </a:lnTo>
                <a:close/>
              </a:path>
            </a:pathLst>
          </a:custGeom>
          <a:ln w="95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718307" y="4412742"/>
            <a:ext cx="1375410" cy="504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9230" marR="5080" indent="-177165">
              <a:lnSpc>
                <a:spcPct val="100000"/>
              </a:lnSpc>
            </a:pPr>
            <a:r>
              <a:rPr sz="1600" b="1" spc="-5" dirty="0">
                <a:solidFill>
                  <a:srgbClr val="FFFFFF"/>
                </a:solidFill>
                <a:latin typeface="Arial Black"/>
                <a:cs typeface="Arial Black"/>
              </a:rPr>
              <a:t>Пос</a:t>
            </a:r>
            <a:r>
              <a:rPr sz="1600" b="1" dirty="0">
                <a:solidFill>
                  <a:srgbClr val="FFFFFF"/>
                </a:solidFill>
                <a:latin typeface="Arial Black"/>
                <a:cs typeface="Arial Black"/>
              </a:rPr>
              <a:t>т</a:t>
            </a:r>
            <a:r>
              <a:rPr sz="1600" b="1" spc="-5" dirty="0">
                <a:solidFill>
                  <a:srgbClr val="FFFFFF"/>
                </a:solidFill>
                <a:latin typeface="Arial Black"/>
                <a:cs typeface="Arial Black"/>
              </a:rPr>
              <a:t>ановка  </a:t>
            </a:r>
            <a:r>
              <a:rPr sz="1600" b="1" spc="-5" dirty="0">
                <a:solidFill>
                  <a:srgbClr val="3333CC"/>
                </a:solidFill>
                <a:latin typeface="Arial Black"/>
                <a:cs typeface="Arial Black"/>
              </a:rPr>
              <a:t>вопросов</a:t>
            </a:r>
            <a:endParaRPr sz="1600">
              <a:latin typeface="Arial Black"/>
              <a:cs typeface="Arial Black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699000" y="3984625"/>
            <a:ext cx="1967230" cy="1367155"/>
          </a:xfrm>
          <a:custGeom>
            <a:avLst/>
            <a:gdLst/>
            <a:ahLst/>
            <a:cxnLst/>
            <a:rect l="l" t="t" r="r" b="b"/>
            <a:pathLst>
              <a:path w="1967229" h="1367154">
                <a:moveTo>
                  <a:pt x="1739138" y="0"/>
                </a:moveTo>
                <a:lnTo>
                  <a:pt x="227837" y="0"/>
                </a:lnTo>
                <a:lnTo>
                  <a:pt x="181913" y="4627"/>
                </a:lnTo>
                <a:lnTo>
                  <a:pt x="139142" y="17901"/>
                </a:lnTo>
                <a:lnTo>
                  <a:pt x="100440" y="38904"/>
                </a:lnTo>
                <a:lnTo>
                  <a:pt x="66722" y="66722"/>
                </a:lnTo>
                <a:lnTo>
                  <a:pt x="38904" y="100440"/>
                </a:lnTo>
                <a:lnTo>
                  <a:pt x="17901" y="139142"/>
                </a:lnTo>
                <a:lnTo>
                  <a:pt x="4627" y="181913"/>
                </a:lnTo>
                <a:lnTo>
                  <a:pt x="0" y="227837"/>
                </a:lnTo>
                <a:lnTo>
                  <a:pt x="0" y="1139063"/>
                </a:lnTo>
                <a:lnTo>
                  <a:pt x="4627" y="1184951"/>
                </a:lnTo>
                <a:lnTo>
                  <a:pt x="17901" y="1227705"/>
                </a:lnTo>
                <a:lnTo>
                  <a:pt x="38904" y="1266404"/>
                </a:lnTo>
                <a:lnTo>
                  <a:pt x="66722" y="1300130"/>
                </a:lnTo>
                <a:lnTo>
                  <a:pt x="100440" y="1327963"/>
                </a:lnTo>
                <a:lnTo>
                  <a:pt x="139142" y="1348982"/>
                </a:lnTo>
                <a:lnTo>
                  <a:pt x="181913" y="1362267"/>
                </a:lnTo>
                <a:lnTo>
                  <a:pt x="227837" y="1366901"/>
                </a:lnTo>
                <a:lnTo>
                  <a:pt x="1739138" y="1366901"/>
                </a:lnTo>
                <a:lnTo>
                  <a:pt x="1785026" y="1362267"/>
                </a:lnTo>
                <a:lnTo>
                  <a:pt x="1827780" y="1348982"/>
                </a:lnTo>
                <a:lnTo>
                  <a:pt x="1866479" y="1327963"/>
                </a:lnTo>
                <a:lnTo>
                  <a:pt x="1900205" y="1300130"/>
                </a:lnTo>
                <a:lnTo>
                  <a:pt x="1928038" y="1266404"/>
                </a:lnTo>
                <a:lnTo>
                  <a:pt x="1949057" y="1227705"/>
                </a:lnTo>
                <a:lnTo>
                  <a:pt x="1962342" y="1184951"/>
                </a:lnTo>
                <a:lnTo>
                  <a:pt x="1966976" y="1139063"/>
                </a:lnTo>
                <a:lnTo>
                  <a:pt x="1966976" y="227837"/>
                </a:lnTo>
                <a:lnTo>
                  <a:pt x="1962342" y="181913"/>
                </a:lnTo>
                <a:lnTo>
                  <a:pt x="1949057" y="139142"/>
                </a:lnTo>
                <a:lnTo>
                  <a:pt x="1928038" y="100440"/>
                </a:lnTo>
                <a:lnTo>
                  <a:pt x="1900205" y="66722"/>
                </a:lnTo>
                <a:lnTo>
                  <a:pt x="1866479" y="38904"/>
                </a:lnTo>
                <a:lnTo>
                  <a:pt x="1827780" y="17901"/>
                </a:lnTo>
                <a:lnTo>
                  <a:pt x="1785026" y="4627"/>
                </a:lnTo>
                <a:lnTo>
                  <a:pt x="1739138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694173" y="3979798"/>
            <a:ext cx="1976755" cy="1376680"/>
          </a:xfrm>
          <a:custGeom>
            <a:avLst/>
            <a:gdLst/>
            <a:ahLst/>
            <a:cxnLst/>
            <a:rect l="l" t="t" r="r" b="b"/>
            <a:pathLst>
              <a:path w="1976754" h="1376679">
                <a:moveTo>
                  <a:pt x="232537" y="0"/>
                </a:moveTo>
                <a:lnTo>
                  <a:pt x="1744090" y="0"/>
                </a:lnTo>
                <a:lnTo>
                  <a:pt x="1767839" y="1269"/>
                </a:lnTo>
                <a:lnTo>
                  <a:pt x="1834260" y="18287"/>
                </a:lnTo>
                <a:lnTo>
                  <a:pt x="1874011" y="39750"/>
                </a:lnTo>
                <a:lnTo>
                  <a:pt x="1908428" y="68071"/>
                </a:lnTo>
                <a:lnTo>
                  <a:pt x="1936877" y="102615"/>
                </a:lnTo>
                <a:lnTo>
                  <a:pt x="1958340" y="142239"/>
                </a:lnTo>
                <a:lnTo>
                  <a:pt x="1971675" y="185546"/>
                </a:lnTo>
                <a:lnTo>
                  <a:pt x="1976501" y="232537"/>
                </a:lnTo>
                <a:lnTo>
                  <a:pt x="1976501" y="1144015"/>
                </a:lnTo>
                <a:lnTo>
                  <a:pt x="1971675" y="1191006"/>
                </a:lnTo>
                <a:lnTo>
                  <a:pt x="1958340" y="1234186"/>
                </a:lnTo>
                <a:lnTo>
                  <a:pt x="1936877" y="1273937"/>
                </a:lnTo>
                <a:lnTo>
                  <a:pt x="1908428" y="1308354"/>
                </a:lnTo>
                <a:lnTo>
                  <a:pt x="1874011" y="1336802"/>
                </a:lnTo>
                <a:lnTo>
                  <a:pt x="1834260" y="1358264"/>
                </a:lnTo>
                <a:lnTo>
                  <a:pt x="1791080" y="1371600"/>
                </a:lnTo>
                <a:lnTo>
                  <a:pt x="1744090" y="1376426"/>
                </a:lnTo>
                <a:lnTo>
                  <a:pt x="232537" y="1376426"/>
                </a:lnTo>
                <a:lnTo>
                  <a:pt x="185547" y="1371600"/>
                </a:lnTo>
                <a:lnTo>
                  <a:pt x="142239" y="1358264"/>
                </a:lnTo>
                <a:lnTo>
                  <a:pt x="102615" y="1336802"/>
                </a:lnTo>
                <a:lnTo>
                  <a:pt x="68072" y="1308354"/>
                </a:lnTo>
                <a:lnTo>
                  <a:pt x="39750" y="1273937"/>
                </a:lnTo>
                <a:lnTo>
                  <a:pt x="18287" y="1234186"/>
                </a:lnTo>
                <a:lnTo>
                  <a:pt x="4952" y="1191006"/>
                </a:lnTo>
                <a:lnTo>
                  <a:pt x="0" y="1144015"/>
                </a:lnTo>
                <a:lnTo>
                  <a:pt x="0" y="232537"/>
                </a:lnTo>
                <a:lnTo>
                  <a:pt x="4952" y="185546"/>
                </a:lnTo>
                <a:lnTo>
                  <a:pt x="18287" y="142239"/>
                </a:lnTo>
                <a:lnTo>
                  <a:pt x="39750" y="102615"/>
                </a:lnTo>
                <a:lnTo>
                  <a:pt x="68072" y="68071"/>
                </a:lnTo>
                <a:lnTo>
                  <a:pt x="102615" y="39750"/>
                </a:lnTo>
                <a:lnTo>
                  <a:pt x="142239" y="18287"/>
                </a:lnTo>
                <a:lnTo>
                  <a:pt x="185547" y="4952"/>
                </a:lnTo>
                <a:lnTo>
                  <a:pt x="232537" y="0"/>
                </a:lnTo>
                <a:close/>
              </a:path>
            </a:pathLst>
          </a:custGeom>
          <a:ln w="95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983226" y="4168902"/>
            <a:ext cx="1398905" cy="992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</a:pPr>
            <a:r>
              <a:rPr sz="1600" b="1" spc="-5" dirty="0">
                <a:solidFill>
                  <a:srgbClr val="FFFFFF"/>
                </a:solidFill>
                <a:latin typeface="Arial Black"/>
                <a:cs typeface="Arial Black"/>
              </a:rPr>
              <a:t>Пос</a:t>
            </a:r>
            <a:r>
              <a:rPr sz="1600" b="1" dirty="0">
                <a:solidFill>
                  <a:srgbClr val="FFFFFF"/>
                </a:solidFill>
                <a:latin typeface="Arial Black"/>
                <a:cs typeface="Arial Black"/>
              </a:rPr>
              <a:t>т</a:t>
            </a:r>
            <a:r>
              <a:rPr sz="1600" b="1" spc="-5" dirty="0">
                <a:solidFill>
                  <a:srgbClr val="FFFFFF"/>
                </a:solidFill>
                <a:latin typeface="Arial Black"/>
                <a:cs typeface="Arial Black"/>
              </a:rPr>
              <a:t>роение  речевых  высказы-  ваний</a:t>
            </a:r>
            <a:endParaRPr sz="1600">
              <a:latin typeface="Arial Black"/>
              <a:cs typeface="Arial Black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940550" y="3984625"/>
            <a:ext cx="1967230" cy="1367155"/>
          </a:xfrm>
          <a:custGeom>
            <a:avLst/>
            <a:gdLst/>
            <a:ahLst/>
            <a:cxnLst/>
            <a:rect l="l" t="t" r="r" b="b"/>
            <a:pathLst>
              <a:path w="1967229" h="1367154">
                <a:moveTo>
                  <a:pt x="1739138" y="0"/>
                </a:moveTo>
                <a:lnTo>
                  <a:pt x="227838" y="0"/>
                </a:lnTo>
                <a:lnTo>
                  <a:pt x="181913" y="4627"/>
                </a:lnTo>
                <a:lnTo>
                  <a:pt x="139142" y="17901"/>
                </a:lnTo>
                <a:lnTo>
                  <a:pt x="100440" y="38904"/>
                </a:lnTo>
                <a:lnTo>
                  <a:pt x="66722" y="66722"/>
                </a:lnTo>
                <a:lnTo>
                  <a:pt x="38904" y="100440"/>
                </a:lnTo>
                <a:lnTo>
                  <a:pt x="17901" y="139142"/>
                </a:lnTo>
                <a:lnTo>
                  <a:pt x="4627" y="181913"/>
                </a:lnTo>
                <a:lnTo>
                  <a:pt x="0" y="227837"/>
                </a:lnTo>
                <a:lnTo>
                  <a:pt x="0" y="1139063"/>
                </a:lnTo>
                <a:lnTo>
                  <a:pt x="4627" y="1184951"/>
                </a:lnTo>
                <a:lnTo>
                  <a:pt x="17901" y="1227705"/>
                </a:lnTo>
                <a:lnTo>
                  <a:pt x="38904" y="1266404"/>
                </a:lnTo>
                <a:lnTo>
                  <a:pt x="66722" y="1300130"/>
                </a:lnTo>
                <a:lnTo>
                  <a:pt x="100440" y="1327963"/>
                </a:lnTo>
                <a:lnTo>
                  <a:pt x="139142" y="1348982"/>
                </a:lnTo>
                <a:lnTo>
                  <a:pt x="181913" y="1362267"/>
                </a:lnTo>
                <a:lnTo>
                  <a:pt x="227838" y="1366901"/>
                </a:lnTo>
                <a:lnTo>
                  <a:pt x="1739138" y="1366901"/>
                </a:lnTo>
                <a:lnTo>
                  <a:pt x="1785020" y="1362267"/>
                </a:lnTo>
                <a:lnTo>
                  <a:pt x="1827760" y="1348982"/>
                </a:lnTo>
                <a:lnTo>
                  <a:pt x="1866439" y="1327963"/>
                </a:lnTo>
                <a:lnTo>
                  <a:pt x="1900142" y="1300130"/>
                </a:lnTo>
                <a:lnTo>
                  <a:pt x="1927951" y="1266404"/>
                </a:lnTo>
                <a:lnTo>
                  <a:pt x="1948949" y="1227705"/>
                </a:lnTo>
                <a:lnTo>
                  <a:pt x="1962221" y="1184951"/>
                </a:lnTo>
                <a:lnTo>
                  <a:pt x="1966849" y="1139063"/>
                </a:lnTo>
                <a:lnTo>
                  <a:pt x="1966849" y="227837"/>
                </a:lnTo>
                <a:lnTo>
                  <a:pt x="1962221" y="181913"/>
                </a:lnTo>
                <a:lnTo>
                  <a:pt x="1948949" y="139142"/>
                </a:lnTo>
                <a:lnTo>
                  <a:pt x="1927951" y="100440"/>
                </a:lnTo>
                <a:lnTo>
                  <a:pt x="1900142" y="66722"/>
                </a:lnTo>
                <a:lnTo>
                  <a:pt x="1866439" y="38904"/>
                </a:lnTo>
                <a:lnTo>
                  <a:pt x="1827760" y="17901"/>
                </a:lnTo>
                <a:lnTo>
                  <a:pt x="1785020" y="4627"/>
                </a:lnTo>
                <a:lnTo>
                  <a:pt x="1739138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935723" y="3979798"/>
            <a:ext cx="1976755" cy="1376680"/>
          </a:xfrm>
          <a:custGeom>
            <a:avLst/>
            <a:gdLst/>
            <a:ahLst/>
            <a:cxnLst/>
            <a:rect l="l" t="t" r="r" b="b"/>
            <a:pathLst>
              <a:path w="1976754" h="1376679">
                <a:moveTo>
                  <a:pt x="232536" y="0"/>
                </a:moveTo>
                <a:lnTo>
                  <a:pt x="1744091" y="0"/>
                </a:lnTo>
                <a:lnTo>
                  <a:pt x="1767840" y="1269"/>
                </a:lnTo>
                <a:lnTo>
                  <a:pt x="1834260" y="18287"/>
                </a:lnTo>
                <a:lnTo>
                  <a:pt x="1874011" y="39750"/>
                </a:lnTo>
                <a:lnTo>
                  <a:pt x="1908428" y="68071"/>
                </a:lnTo>
                <a:lnTo>
                  <a:pt x="1936877" y="102615"/>
                </a:lnTo>
                <a:lnTo>
                  <a:pt x="1958340" y="142239"/>
                </a:lnTo>
                <a:lnTo>
                  <a:pt x="1971675" y="185546"/>
                </a:lnTo>
                <a:lnTo>
                  <a:pt x="1976501" y="232537"/>
                </a:lnTo>
                <a:lnTo>
                  <a:pt x="1976501" y="1144015"/>
                </a:lnTo>
                <a:lnTo>
                  <a:pt x="1971675" y="1191006"/>
                </a:lnTo>
                <a:lnTo>
                  <a:pt x="1958340" y="1234186"/>
                </a:lnTo>
                <a:lnTo>
                  <a:pt x="1936877" y="1273937"/>
                </a:lnTo>
                <a:lnTo>
                  <a:pt x="1908428" y="1308354"/>
                </a:lnTo>
                <a:lnTo>
                  <a:pt x="1874011" y="1336802"/>
                </a:lnTo>
                <a:lnTo>
                  <a:pt x="1834260" y="1358264"/>
                </a:lnTo>
                <a:lnTo>
                  <a:pt x="1791080" y="1371600"/>
                </a:lnTo>
                <a:lnTo>
                  <a:pt x="1744091" y="1376426"/>
                </a:lnTo>
                <a:lnTo>
                  <a:pt x="232536" y="1376426"/>
                </a:lnTo>
                <a:lnTo>
                  <a:pt x="185547" y="1371600"/>
                </a:lnTo>
                <a:lnTo>
                  <a:pt x="142240" y="1358264"/>
                </a:lnTo>
                <a:lnTo>
                  <a:pt x="102616" y="1336802"/>
                </a:lnTo>
                <a:lnTo>
                  <a:pt x="68072" y="1308354"/>
                </a:lnTo>
                <a:lnTo>
                  <a:pt x="39750" y="1273937"/>
                </a:lnTo>
                <a:lnTo>
                  <a:pt x="18287" y="1234186"/>
                </a:lnTo>
                <a:lnTo>
                  <a:pt x="4952" y="1191006"/>
                </a:lnTo>
                <a:lnTo>
                  <a:pt x="0" y="1144015"/>
                </a:lnTo>
                <a:lnTo>
                  <a:pt x="0" y="232537"/>
                </a:lnTo>
                <a:lnTo>
                  <a:pt x="4952" y="185546"/>
                </a:lnTo>
                <a:lnTo>
                  <a:pt x="18287" y="142239"/>
                </a:lnTo>
                <a:lnTo>
                  <a:pt x="39750" y="102615"/>
                </a:lnTo>
                <a:lnTo>
                  <a:pt x="68072" y="68071"/>
                </a:lnTo>
                <a:lnTo>
                  <a:pt x="102616" y="39750"/>
                </a:lnTo>
                <a:lnTo>
                  <a:pt x="142240" y="18287"/>
                </a:lnTo>
                <a:lnTo>
                  <a:pt x="185547" y="4952"/>
                </a:lnTo>
                <a:lnTo>
                  <a:pt x="232536" y="0"/>
                </a:lnTo>
                <a:close/>
              </a:path>
            </a:pathLst>
          </a:custGeom>
          <a:ln w="95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106157" y="4168902"/>
            <a:ext cx="1635125" cy="992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</a:pPr>
            <a:r>
              <a:rPr sz="1600" b="1" spc="-5" dirty="0">
                <a:solidFill>
                  <a:srgbClr val="FFFFFF"/>
                </a:solidFill>
                <a:latin typeface="Arial Black"/>
                <a:cs typeface="Arial Black"/>
              </a:rPr>
              <a:t>Лидерство и  соглас</a:t>
            </a:r>
            <a:r>
              <a:rPr sz="1600" b="1" dirty="0">
                <a:solidFill>
                  <a:srgbClr val="FFFFFF"/>
                </a:solidFill>
                <a:latin typeface="Arial Black"/>
                <a:cs typeface="Arial Black"/>
              </a:rPr>
              <a:t>о</a:t>
            </a:r>
            <a:r>
              <a:rPr sz="1600" b="1" spc="-5" dirty="0">
                <a:solidFill>
                  <a:srgbClr val="FFFFFF"/>
                </a:solidFill>
                <a:latin typeface="Arial Black"/>
                <a:cs typeface="Arial Black"/>
              </a:rPr>
              <a:t>вание  </a:t>
            </a:r>
            <a:r>
              <a:rPr sz="1600" b="1" spc="-5" dirty="0">
                <a:solidFill>
                  <a:srgbClr val="3333CC"/>
                </a:solidFill>
                <a:latin typeface="Arial Black"/>
                <a:cs typeface="Arial Black"/>
              </a:rPr>
              <a:t>действий </a:t>
            </a:r>
            <a:r>
              <a:rPr sz="1600" b="1" spc="-5" dirty="0">
                <a:solidFill>
                  <a:srgbClr val="FFFFFF"/>
                </a:solidFill>
                <a:latin typeface="Arial Black"/>
                <a:cs typeface="Arial Black"/>
              </a:rPr>
              <a:t>с  партнером</a:t>
            </a:r>
            <a:endParaRPr sz="1600">
              <a:latin typeface="Arial Black"/>
              <a:cs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7244" y="641222"/>
            <a:ext cx="7385684" cy="4411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FFFFCC"/>
              </a:buClr>
              <a:buSzPct val="59375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3200" b="1" dirty="0">
                <a:solidFill>
                  <a:srgbClr val="FFFFFF"/>
                </a:solidFill>
                <a:latin typeface="Arial Black"/>
                <a:cs typeface="Arial Black"/>
              </a:rPr>
              <a:t>Возникновение</a:t>
            </a:r>
            <a:r>
              <a:rPr sz="3200" b="1" spc="-5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3200" b="1" dirty="0">
                <a:solidFill>
                  <a:srgbClr val="FFFFFF"/>
                </a:solidFill>
                <a:latin typeface="Arial Black"/>
                <a:cs typeface="Arial Black"/>
              </a:rPr>
              <a:t>понятия</a:t>
            </a:r>
            <a:endParaRPr sz="3200" dirty="0">
              <a:latin typeface="Arial Black"/>
              <a:cs typeface="Arial Black"/>
            </a:endParaRPr>
          </a:p>
          <a:p>
            <a:pPr marL="354965" marR="986790">
              <a:lnSpc>
                <a:spcPct val="100000"/>
              </a:lnSpc>
            </a:pPr>
            <a:r>
              <a:rPr sz="3200" b="1" dirty="0">
                <a:solidFill>
                  <a:srgbClr val="FFFFFF"/>
                </a:solidFill>
                <a:latin typeface="Arial Black"/>
                <a:cs typeface="Arial Black"/>
              </a:rPr>
              <a:t>«универсальные</a:t>
            </a:r>
            <a:r>
              <a:rPr sz="3200" b="1" spc="-6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3200" b="1" dirty="0">
                <a:solidFill>
                  <a:srgbClr val="FFFFFF"/>
                </a:solidFill>
                <a:latin typeface="Arial Black"/>
                <a:cs typeface="Arial Black"/>
              </a:rPr>
              <a:t>учебные  действия» связано с  изменением парадигмы  образования:</a:t>
            </a:r>
            <a:endParaRPr sz="3200" dirty="0">
              <a:latin typeface="Arial Black"/>
              <a:cs typeface="Arial Black"/>
            </a:endParaRPr>
          </a:p>
          <a:p>
            <a:pPr marL="354965">
              <a:lnSpc>
                <a:spcPct val="100000"/>
              </a:lnSpc>
            </a:pPr>
            <a:r>
              <a:rPr sz="3200" b="1" dirty="0">
                <a:solidFill>
                  <a:srgbClr val="FFFFFF"/>
                </a:solidFill>
                <a:latin typeface="Arial Black"/>
                <a:cs typeface="Arial Black"/>
              </a:rPr>
              <a:t>от усвоения знаний, умений</a:t>
            </a:r>
            <a:r>
              <a:rPr sz="3200" b="1" spc="-7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3200" b="1" dirty="0">
                <a:solidFill>
                  <a:srgbClr val="FFFFFF"/>
                </a:solidFill>
                <a:latin typeface="Arial Black"/>
                <a:cs typeface="Arial Black"/>
              </a:rPr>
              <a:t>и</a:t>
            </a:r>
            <a:endParaRPr sz="3200" dirty="0">
              <a:latin typeface="Arial Black"/>
              <a:cs typeface="Arial Black"/>
            </a:endParaRPr>
          </a:p>
          <a:p>
            <a:pPr marL="354965">
              <a:lnSpc>
                <a:spcPct val="100000"/>
              </a:lnSpc>
            </a:pPr>
            <a:r>
              <a:rPr sz="3200" b="1" dirty="0">
                <a:solidFill>
                  <a:srgbClr val="FFFFFF"/>
                </a:solidFill>
                <a:latin typeface="Arial Black"/>
                <a:cs typeface="Arial Black"/>
              </a:rPr>
              <a:t>навыков</a:t>
            </a:r>
            <a:endParaRPr sz="3200" dirty="0">
              <a:latin typeface="Arial Black"/>
              <a:cs typeface="Arial Black"/>
            </a:endParaRPr>
          </a:p>
          <a:p>
            <a:pPr marL="354965" marR="2032000">
              <a:lnSpc>
                <a:spcPct val="100000"/>
              </a:lnSpc>
            </a:pPr>
            <a:r>
              <a:rPr sz="3200" b="1" dirty="0">
                <a:solidFill>
                  <a:srgbClr val="FFFFFF"/>
                </a:solidFill>
                <a:latin typeface="Arial Black"/>
                <a:cs typeface="Arial Black"/>
              </a:rPr>
              <a:t>к развитию</a:t>
            </a:r>
            <a:r>
              <a:rPr sz="3200" b="1" spc="-7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3200" b="1" dirty="0">
                <a:solidFill>
                  <a:srgbClr val="FFFFFF"/>
                </a:solidFill>
                <a:latin typeface="Arial Black"/>
                <a:cs typeface="Arial Black"/>
              </a:rPr>
              <a:t>Личности  учащегося</a:t>
            </a:r>
            <a:endParaRPr sz="3200" dirty="0">
              <a:latin typeface="Arial Black"/>
              <a:cs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5301996" y="527304"/>
            <a:ext cx="790955" cy="11216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371600" y="228600"/>
            <a:ext cx="6518909" cy="18466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4000" spc="-5" dirty="0" err="1"/>
              <a:t>Коммуникативные</a:t>
            </a:r>
            <a:r>
              <a:rPr sz="4000" spc="-45" dirty="0"/>
              <a:t> </a:t>
            </a:r>
            <a:r>
              <a:rPr sz="4000" dirty="0" err="1" smtClean="0"/>
              <a:t>учебные</a:t>
            </a:r>
            <a:r>
              <a:rPr lang="ru-RU" sz="4000" spc="-5" dirty="0" smtClean="0">
                <a:solidFill>
                  <a:srgbClr val="FDEB93"/>
                </a:solidFill>
                <a:latin typeface="Times New Roman"/>
                <a:cs typeface="Times New Roman"/>
              </a:rPr>
              <a:t>действия</a:t>
            </a:r>
            <a:r>
              <a:rPr lang="ru-RU" sz="4000" dirty="0" smtClean="0">
                <a:latin typeface="Times New Roman"/>
                <a:cs typeface="Times New Roman"/>
              </a:rPr>
              <a:t/>
            </a:r>
            <a:br>
              <a:rPr lang="ru-RU" sz="4000" dirty="0" smtClean="0">
                <a:latin typeface="Times New Roman"/>
                <a:cs typeface="Times New Roman"/>
              </a:rPr>
            </a:br>
            <a:endParaRPr sz="4000" dirty="0"/>
          </a:p>
        </p:txBody>
      </p:sp>
      <p:sp>
        <p:nvSpPr>
          <p:cNvPr id="24" name="object 24"/>
          <p:cNvSpPr txBox="1"/>
          <p:nvPr/>
        </p:nvSpPr>
        <p:spPr>
          <a:xfrm>
            <a:off x="838200" y="2209800"/>
            <a:ext cx="7729220" cy="3216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82550" indent="-342900">
              <a:lnSpc>
                <a:spcPts val="2590"/>
              </a:lnSpc>
              <a:spcBef>
                <a:spcPts val="2480"/>
              </a:spcBef>
              <a:buClr>
                <a:srgbClr val="FFFFCC"/>
              </a:buClr>
              <a:buSzPct val="58333"/>
              <a:buFont typeface="Wingdings"/>
              <a:buChar char=""/>
              <a:tabLst>
                <a:tab pos="354965" algn="l"/>
                <a:tab pos="356235" algn="l"/>
                <a:tab pos="4828540" algn="l"/>
              </a:tabLst>
            </a:pPr>
            <a:r>
              <a:rPr lang="ru-RU"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П</a:t>
            </a:r>
            <a:r>
              <a:rPr sz="2400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онимать</a:t>
            </a:r>
            <a:r>
              <a:rPr lang="ru-RU"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возможность</a:t>
            </a:r>
            <a:r>
              <a:rPr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различных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позиций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других  людей, отличных</a:t>
            </a:r>
            <a:r>
              <a:rPr sz="24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от</a:t>
            </a:r>
            <a:r>
              <a:rPr sz="24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собственно,	и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ориентироваться</a:t>
            </a:r>
            <a:r>
              <a:rPr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на 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позицию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партнера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в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общении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и</a:t>
            </a:r>
            <a:r>
              <a:rPr sz="24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взаимодействии;</a:t>
            </a:r>
            <a:endParaRPr sz="2400" dirty="0">
              <a:latin typeface="Times New Roman"/>
              <a:cs typeface="Times New Roman"/>
            </a:endParaRPr>
          </a:p>
          <a:p>
            <a:pPr marL="431800" indent="-419100">
              <a:lnSpc>
                <a:spcPts val="2735"/>
              </a:lnSpc>
              <a:spcBef>
                <a:spcPts val="250"/>
              </a:spcBef>
              <a:buClr>
                <a:srgbClr val="FFFFCC"/>
              </a:buClr>
              <a:buSzPct val="58333"/>
              <a:buFont typeface="Wingdings"/>
              <a:buChar char=""/>
              <a:tabLst>
                <a:tab pos="431165" algn="l"/>
                <a:tab pos="432434" algn="l"/>
              </a:tabLst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учитывать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разные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мнения и стремиться к</a:t>
            </a:r>
            <a:r>
              <a:rPr sz="24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координации</a:t>
            </a:r>
            <a:endParaRPr sz="2400" dirty="0">
              <a:latin typeface="Times New Roman"/>
              <a:cs typeface="Times New Roman"/>
            </a:endParaRPr>
          </a:p>
          <a:p>
            <a:pPr marL="355600">
              <a:lnSpc>
                <a:spcPts val="2735"/>
              </a:lnSpc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различных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позиций в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сотрудничестве;</a:t>
            </a:r>
            <a:endParaRPr sz="24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85"/>
              </a:spcBef>
              <a:buClr>
                <a:srgbClr val="FFFFCC"/>
              </a:buClr>
              <a:buSzPct val="58333"/>
              <a:buFont typeface="Wingdings"/>
              <a:buChar char=""/>
              <a:tabLst>
                <a:tab pos="354965" algn="l"/>
                <a:tab pos="356235" algn="l"/>
              </a:tabLst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уметь формулировать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собственное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мнение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и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позицию;</a:t>
            </a:r>
            <a:endParaRPr sz="2400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2590"/>
              </a:lnSpc>
              <a:spcBef>
                <a:spcPts val="615"/>
              </a:spcBef>
              <a:buClr>
                <a:srgbClr val="FFFFCC"/>
              </a:buClr>
              <a:buSzPct val="58333"/>
              <a:buFont typeface="Wingdings"/>
              <a:buChar char=""/>
              <a:tabLst>
                <a:tab pos="354965" algn="l"/>
                <a:tab pos="356235" algn="l"/>
              </a:tabLst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уметь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договариваться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и приходить к общему решению в  совместной деятельности,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в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том числе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в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ситуации 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столкновения</a:t>
            </a:r>
            <a:r>
              <a:rPr sz="24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интересов;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5301996" y="547116"/>
            <a:ext cx="790955" cy="11216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295400" y="228600"/>
            <a:ext cx="6518909" cy="18466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4000" spc="-5" dirty="0" err="1"/>
              <a:t>Коммуникативные</a:t>
            </a:r>
            <a:r>
              <a:rPr sz="4000" spc="-45" dirty="0"/>
              <a:t> </a:t>
            </a:r>
            <a:r>
              <a:rPr sz="4000" dirty="0" err="1" smtClean="0"/>
              <a:t>учебные</a:t>
            </a:r>
            <a:r>
              <a:rPr lang="ru-RU" sz="4000" dirty="0" smtClean="0"/>
              <a:t> </a:t>
            </a:r>
            <a:r>
              <a:rPr lang="ru-RU" sz="4000" spc="-5" dirty="0" smtClean="0">
                <a:solidFill>
                  <a:srgbClr val="FDEB93"/>
                </a:solidFill>
                <a:latin typeface="Times New Roman"/>
                <a:cs typeface="Times New Roman"/>
              </a:rPr>
              <a:t>действия</a:t>
            </a:r>
            <a:r>
              <a:rPr lang="ru-RU" sz="4000" dirty="0" smtClean="0">
                <a:latin typeface="Times New Roman"/>
                <a:cs typeface="Times New Roman"/>
              </a:rPr>
              <a:t/>
            </a:r>
            <a:br>
              <a:rPr lang="ru-RU" sz="4000" dirty="0" smtClean="0">
                <a:latin typeface="Times New Roman"/>
                <a:cs typeface="Times New Roman"/>
              </a:rPr>
            </a:br>
            <a:endParaRPr sz="4000" dirty="0"/>
          </a:p>
        </p:txBody>
      </p:sp>
      <p:sp>
        <p:nvSpPr>
          <p:cNvPr id="30" name="object 30"/>
          <p:cNvSpPr txBox="1"/>
          <p:nvPr/>
        </p:nvSpPr>
        <p:spPr>
          <a:xfrm>
            <a:off x="914400" y="1905000"/>
            <a:ext cx="7660005" cy="46022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21615" indent="-342900" algn="just">
              <a:lnSpc>
                <a:spcPct val="90000"/>
              </a:lnSpc>
              <a:spcBef>
                <a:spcPts val="2280"/>
              </a:spcBef>
              <a:buClr>
                <a:srgbClr val="FFFFCC"/>
              </a:buClr>
              <a:buSzPct val="58928"/>
              <a:buFont typeface="Wingdings"/>
              <a:buChar char=""/>
              <a:tabLst>
                <a:tab pos="355600" algn="l"/>
              </a:tabLst>
            </a:pPr>
            <a:r>
              <a:rPr sz="2800" spc="-5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уметь</a:t>
            </a:r>
            <a:r>
              <a:rPr sz="2800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в коммуникации строить 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понятные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для  партнера высказывания, учитывающие, что он  знает и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видит,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а что</a:t>
            </a:r>
            <a:r>
              <a:rPr sz="28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нет;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Clr>
                <a:srgbClr val="FFFF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уметь задавать</a:t>
            </a:r>
            <a:r>
              <a:rPr sz="28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вопросы;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Clr>
                <a:srgbClr val="FFFF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уметь контролировать действия</a:t>
            </a:r>
            <a:r>
              <a:rPr sz="28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партнера;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ts val="3190"/>
              </a:lnSpc>
              <a:spcBef>
                <a:spcPts val="335"/>
              </a:spcBef>
              <a:buClr>
                <a:srgbClr val="FFFF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уметь использовать речь для регуляции</a:t>
            </a:r>
            <a:r>
              <a:rPr sz="28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своего</a:t>
            </a:r>
            <a:endParaRPr sz="2800" dirty="0">
              <a:latin typeface="Times New Roman"/>
              <a:cs typeface="Times New Roman"/>
            </a:endParaRPr>
          </a:p>
          <a:p>
            <a:pPr marL="355600">
              <a:lnSpc>
                <a:spcPts val="3190"/>
              </a:lnSpc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действия;</a:t>
            </a:r>
            <a:endParaRPr sz="2800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90000"/>
              </a:lnSpc>
              <a:spcBef>
                <a:spcPts val="670"/>
              </a:spcBef>
              <a:buClr>
                <a:srgbClr val="FFFFCC"/>
              </a:buClr>
              <a:buSzPct val="58928"/>
              <a:buFont typeface="Wingdings"/>
              <a:buChar char="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адекватно использовать речевые средства для  решения различных коммуникативных задач;  строить монологическое высказывание, владеть  диалогической формой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речи.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85644" y="1523"/>
            <a:ext cx="868680" cy="12313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967984" y="1523"/>
            <a:ext cx="868680" cy="12313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b="0" dirty="0">
                <a:solidFill>
                  <a:srgbClr val="3333CC"/>
                </a:solidFill>
                <a:latin typeface="Times New Roman"/>
                <a:cs typeface="Times New Roman"/>
              </a:rPr>
              <a:t>Понятие</a:t>
            </a:r>
            <a:r>
              <a:rPr b="0" spc="-100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b="0" dirty="0">
                <a:solidFill>
                  <a:srgbClr val="3333CC"/>
                </a:solidFill>
                <a:latin typeface="Times New Roman"/>
                <a:cs typeface="Times New Roman"/>
              </a:rPr>
              <a:t>УУД</a:t>
            </a:r>
          </a:p>
        </p:txBody>
      </p:sp>
      <p:sp>
        <p:nvSpPr>
          <p:cNvPr id="33" name="Содержимое 3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10" algn="ctr">
              <a:lnSpc>
                <a:spcPct val="100000"/>
              </a:lnSpc>
              <a:buNone/>
            </a:pPr>
            <a:r>
              <a:rPr lang="ru-RU" sz="3200" b="1" dirty="0" smtClean="0">
                <a:solidFill>
                  <a:srgbClr val="FFFFFF"/>
                </a:solidFill>
                <a:cs typeface="Times New Roman"/>
              </a:rPr>
              <a:t>УУД</a:t>
            </a:r>
            <a:r>
              <a:rPr lang="ru-RU" sz="3200" b="1" spc="-204" dirty="0" smtClean="0">
                <a:solidFill>
                  <a:srgbClr val="FFFFFF"/>
                </a:solidFill>
                <a:cs typeface="Times New Roman"/>
              </a:rPr>
              <a:t> </a:t>
            </a:r>
            <a:r>
              <a:rPr lang="ru-RU" spc="-5" dirty="0" smtClean="0">
                <a:solidFill>
                  <a:srgbClr val="FFFFFF"/>
                </a:solidFill>
                <a:cs typeface="Times New Roman"/>
              </a:rPr>
              <a:t>=</a:t>
            </a:r>
            <a:endParaRPr lang="ru-RU" dirty="0" smtClean="0">
              <a:cs typeface="Times New Roman"/>
            </a:endParaRPr>
          </a:p>
          <a:p>
            <a:pPr marL="3175" algn="ctr">
              <a:lnSpc>
                <a:spcPct val="100000"/>
              </a:lnSpc>
              <a:spcBef>
                <a:spcPts val="675"/>
              </a:spcBef>
              <a:buNone/>
            </a:pPr>
            <a:r>
              <a:rPr lang="ru-RU" spc="-5" dirty="0" smtClean="0">
                <a:solidFill>
                  <a:srgbClr val="FFFFFF"/>
                </a:solidFill>
                <a:cs typeface="Times New Roman"/>
              </a:rPr>
              <a:t>Умение учиться</a:t>
            </a:r>
            <a:r>
              <a:rPr lang="ru-RU" spc="-40" dirty="0" smtClean="0">
                <a:solidFill>
                  <a:srgbClr val="FFFFFF"/>
                </a:solidFill>
                <a:cs typeface="Times New Roman"/>
              </a:rPr>
              <a:t> </a:t>
            </a:r>
            <a:r>
              <a:rPr lang="ru-RU" spc="-5" dirty="0" smtClean="0">
                <a:solidFill>
                  <a:srgbClr val="FFFFFF"/>
                </a:solidFill>
                <a:cs typeface="Times New Roman"/>
              </a:rPr>
              <a:t>=</a:t>
            </a:r>
            <a:endParaRPr lang="ru-RU" dirty="0" smtClean="0"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675"/>
              </a:spcBef>
              <a:buNone/>
            </a:pPr>
            <a:r>
              <a:rPr lang="ru-RU" spc="-5" dirty="0" smtClean="0">
                <a:solidFill>
                  <a:srgbClr val="FFFFFF"/>
                </a:solidFill>
                <a:cs typeface="Times New Roman"/>
              </a:rPr>
              <a:t>Полноценное освоение школьниками</a:t>
            </a:r>
            <a:r>
              <a:rPr lang="ru-RU" spc="75" dirty="0" smtClean="0">
                <a:solidFill>
                  <a:srgbClr val="FFFFFF"/>
                </a:solidFill>
                <a:cs typeface="Times New Roman"/>
              </a:rPr>
              <a:t> </a:t>
            </a:r>
            <a:r>
              <a:rPr lang="ru-RU" spc="-5" dirty="0" smtClean="0">
                <a:solidFill>
                  <a:srgbClr val="FFFFFF"/>
                </a:solidFill>
                <a:cs typeface="Times New Roman"/>
              </a:rPr>
              <a:t>компонентов</a:t>
            </a:r>
            <a:endParaRPr lang="ru-RU" dirty="0" smtClean="0">
              <a:cs typeface="Times New Roman"/>
            </a:endParaRPr>
          </a:p>
          <a:p>
            <a:pPr marL="343535" algn="ctr">
              <a:lnSpc>
                <a:spcPct val="100000"/>
              </a:lnSpc>
              <a:buNone/>
            </a:pPr>
            <a:r>
              <a:rPr lang="ru-RU" spc="-5" dirty="0" smtClean="0">
                <a:solidFill>
                  <a:srgbClr val="FFFFFF"/>
                </a:solidFill>
                <a:cs typeface="Times New Roman"/>
              </a:rPr>
              <a:t>учебной</a:t>
            </a:r>
            <a:r>
              <a:rPr lang="ru-RU" spc="-45" dirty="0" smtClean="0">
                <a:solidFill>
                  <a:srgbClr val="FFFFFF"/>
                </a:solidFill>
                <a:cs typeface="Times New Roman"/>
              </a:rPr>
              <a:t> </a:t>
            </a:r>
            <a:r>
              <a:rPr lang="ru-RU" spc="-5" dirty="0" smtClean="0">
                <a:solidFill>
                  <a:srgbClr val="FFFFFF"/>
                </a:solidFill>
                <a:cs typeface="Times New Roman"/>
              </a:rPr>
              <a:t>деятельности:</a:t>
            </a:r>
            <a:endParaRPr lang="ru-RU" dirty="0" smtClean="0">
              <a:cs typeface="Times New Roman"/>
            </a:endParaRPr>
          </a:p>
          <a:p>
            <a:pPr marL="1324610" indent="-342900">
              <a:lnSpc>
                <a:spcPct val="100000"/>
              </a:lnSpc>
              <a:spcBef>
                <a:spcPts val="670"/>
              </a:spcBef>
              <a:buClr>
                <a:srgbClr val="FFFFCC"/>
              </a:buClr>
              <a:buSzPct val="58928"/>
              <a:buNone/>
              <a:tabLst>
                <a:tab pos="1324610" algn="l"/>
                <a:tab pos="1325245" algn="l"/>
              </a:tabLst>
            </a:pPr>
            <a:r>
              <a:rPr lang="ru-RU" spc="-5" dirty="0" smtClean="0">
                <a:solidFill>
                  <a:srgbClr val="FFFFFF"/>
                </a:solidFill>
                <a:cs typeface="Times New Roman"/>
              </a:rPr>
              <a:t>Познавательные и учебные</a:t>
            </a:r>
            <a:r>
              <a:rPr lang="ru-RU" spc="-15" dirty="0" smtClean="0">
                <a:solidFill>
                  <a:srgbClr val="FFFFFF"/>
                </a:solidFill>
                <a:cs typeface="Times New Roman"/>
              </a:rPr>
              <a:t> </a:t>
            </a:r>
            <a:r>
              <a:rPr lang="ru-RU" dirty="0" smtClean="0">
                <a:solidFill>
                  <a:srgbClr val="FFFFFF"/>
                </a:solidFill>
                <a:cs typeface="Times New Roman"/>
              </a:rPr>
              <a:t>мотивы;</a:t>
            </a:r>
            <a:endParaRPr lang="ru-RU" dirty="0" smtClean="0">
              <a:cs typeface="Times New Roman"/>
            </a:endParaRPr>
          </a:p>
          <a:p>
            <a:pPr marL="2987675" lvl="1" indent="-342900">
              <a:lnSpc>
                <a:spcPct val="100000"/>
              </a:lnSpc>
              <a:spcBef>
                <a:spcPts val="670"/>
              </a:spcBef>
              <a:buClr>
                <a:srgbClr val="FFFFCC"/>
              </a:buClr>
              <a:buSzPct val="58928"/>
              <a:buFont typeface="Wingdings"/>
              <a:buChar char=""/>
              <a:tabLst>
                <a:tab pos="2987675" algn="l"/>
                <a:tab pos="2988310" algn="l"/>
              </a:tabLst>
            </a:pPr>
            <a:r>
              <a:rPr lang="ru-RU" sz="2800" spc="-5" dirty="0" smtClean="0">
                <a:solidFill>
                  <a:srgbClr val="FFFFFF"/>
                </a:solidFill>
                <a:cs typeface="Times New Roman"/>
              </a:rPr>
              <a:t>Учебная</a:t>
            </a:r>
            <a:r>
              <a:rPr lang="ru-RU" sz="2800" spc="-55" dirty="0" smtClean="0">
                <a:solidFill>
                  <a:srgbClr val="FFFFFF"/>
                </a:solidFill>
                <a:cs typeface="Times New Roman"/>
              </a:rPr>
              <a:t> </a:t>
            </a:r>
            <a:r>
              <a:rPr lang="ru-RU" sz="2800" spc="-5" dirty="0" smtClean="0">
                <a:solidFill>
                  <a:srgbClr val="FFFFFF"/>
                </a:solidFill>
                <a:cs typeface="Times New Roman"/>
              </a:rPr>
              <a:t>цель;</a:t>
            </a:r>
            <a:endParaRPr lang="ru-RU" sz="2800" dirty="0" smtClean="0">
              <a:cs typeface="Times New Roman"/>
            </a:endParaRPr>
          </a:p>
          <a:p>
            <a:pPr marL="2846070" indent="-342900">
              <a:lnSpc>
                <a:spcPct val="100000"/>
              </a:lnSpc>
              <a:spcBef>
                <a:spcPts val="670"/>
              </a:spcBef>
              <a:buClr>
                <a:srgbClr val="FFFFCC"/>
              </a:buClr>
              <a:buSzPct val="58928"/>
              <a:buFont typeface="Wingdings"/>
              <a:buChar char=""/>
              <a:tabLst>
                <a:tab pos="2846070" algn="l"/>
                <a:tab pos="2846705" algn="l"/>
              </a:tabLst>
            </a:pPr>
            <a:r>
              <a:rPr lang="ru-RU" spc="-5" dirty="0" smtClean="0">
                <a:solidFill>
                  <a:srgbClr val="FFFFFF"/>
                </a:solidFill>
                <a:cs typeface="Times New Roman"/>
              </a:rPr>
              <a:t>Учебная</a:t>
            </a:r>
            <a:r>
              <a:rPr lang="ru-RU" spc="-55" dirty="0" smtClean="0">
                <a:solidFill>
                  <a:srgbClr val="FFFFFF"/>
                </a:solidFill>
                <a:cs typeface="Times New Roman"/>
              </a:rPr>
              <a:t> </a:t>
            </a:r>
            <a:r>
              <a:rPr lang="ru-RU" spc="-5" dirty="0" smtClean="0">
                <a:solidFill>
                  <a:srgbClr val="FFFFFF"/>
                </a:solidFill>
                <a:cs typeface="Times New Roman"/>
              </a:rPr>
              <a:t>задача;</a:t>
            </a:r>
            <a:endParaRPr lang="ru-RU" dirty="0" smtClean="0">
              <a:cs typeface="Times New Roman"/>
            </a:endParaRPr>
          </a:p>
          <a:p>
            <a:pPr marL="609600" indent="-342900">
              <a:lnSpc>
                <a:spcPct val="100000"/>
              </a:lnSpc>
              <a:spcBef>
                <a:spcPts val="670"/>
              </a:spcBef>
              <a:buClr>
                <a:srgbClr val="FFFFCC"/>
              </a:buClr>
              <a:buSzPct val="58928"/>
              <a:buFont typeface="Wingdings"/>
              <a:buChar char=""/>
              <a:tabLst>
                <a:tab pos="345440" algn="l"/>
                <a:tab pos="610235" algn="l"/>
              </a:tabLst>
            </a:pPr>
            <a:r>
              <a:rPr lang="ru-RU" spc="-5" dirty="0" smtClean="0">
                <a:solidFill>
                  <a:srgbClr val="FFFFFF"/>
                </a:solidFill>
                <a:cs typeface="Times New Roman"/>
              </a:rPr>
              <a:t>Учебные действия и</a:t>
            </a:r>
            <a:r>
              <a:rPr lang="ru-RU" spc="-30" dirty="0" smtClean="0">
                <a:solidFill>
                  <a:srgbClr val="FFFFFF"/>
                </a:solidFill>
                <a:cs typeface="Times New Roman"/>
              </a:rPr>
              <a:t> </a:t>
            </a:r>
            <a:r>
              <a:rPr lang="ru-RU" dirty="0" smtClean="0">
                <a:solidFill>
                  <a:srgbClr val="FFFFFF"/>
                </a:solidFill>
                <a:cs typeface="Times New Roman"/>
              </a:rPr>
              <a:t>операции (ориентировка,</a:t>
            </a:r>
            <a:endParaRPr lang="ru-RU" dirty="0" smtClean="0">
              <a:cs typeface="Times New Roman"/>
            </a:endParaRPr>
          </a:p>
          <a:p>
            <a:pPr marL="343535" algn="ctr">
              <a:lnSpc>
                <a:spcPct val="100000"/>
              </a:lnSpc>
              <a:buNone/>
            </a:pPr>
            <a:r>
              <a:rPr lang="ru-RU" spc="-5" dirty="0" smtClean="0">
                <a:solidFill>
                  <a:srgbClr val="FFFFFF"/>
                </a:solidFill>
                <a:cs typeface="Times New Roman"/>
              </a:rPr>
              <a:t>преобразование материал, контроль и</a:t>
            </a:r>
            <a:r>
              <a:rPr lang="ru-RU" spc="35" dirty="0" smtClean="0">
                <a:solidFill>
                  <a:srgbClr val="FFFFFF"/>
                </a:solidFill>
                <a:cs typeface="Times New Roman"/>
              </a:rPr>
              <a:t> </a:t>
            </a:r>
            <a:r>
              <a:rPr lang="ru-RU" spc="-5" dirty="0" smtClean="0">
                <a:solidFill>
                  <a:srgbClr val="FFFFFF"/>
                </a:solidFill>
                <a:cs typeface="Times New Roman"/>
              </a:rPr>
              <a:t>оценка)</a:t>
            </a:r>
            <a:endParaRPr lang="ru-RU" dirty="0"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306823" y="5356859"/>
            <a:ext cx="635508" cy="899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306823" y="5942074"/>
            <a:ext cx="635508" cy="8991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995928" y="6490714"/>
            <a:ext cx="1405127" cy="3672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391655" y="1523"/>
            <a:ext cx="868679" cy="12313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438643" y="672083"/>
            <a:ext cx="868679" cy="12313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7200" y="192113"/>
            <a:ext cx="8229600" cy="1308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dirty="0" err="1" smtClean="0"/>
              <a:t>Универсальные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 smtClean="0">
                <a:solidFill>
                  <a:srgbClr val="FDEB93"/>
                </a:solidFill>
                <a:cs typeface="Times New Roman"/>
              </a:rPr>
              <a:t>уче</a:t>
            </a:r>
            <a:r>
              <a:rPr lang="ru-RU" sz="4400" spc="10" dirty="0" smtClean="0">
                <a:solidFill>
                  <a:srgbClr val="FDEB93"/>
                </a:solidFill>
                <a:cs typeface="Times New Roman"/>
              </a:rPr>
              <a:t>б</a:t>
            </a:r>
            <a:r>
              <a:rPr lang="ru-RU" sz="4400" dirty="0" smtClean="0">
                <a:solidFill>
                  <a:srgbClr val="FDEB93"/>
                </a:solidFill>
                <a:cs typeface="Times New Roman"/>
              </a:rPr>
              <a:t>ные</a:t>
            </a:r>
            <a:r>
              <a:rPr lang="ru-RU" sz="4400" spc="-20" dirty="0" smtClean="0">
                <a:solidFill>
                  <a:srgbClr val="FDEB93"/>
                </a:solidFill>
                <a:cs typeface="Times New Roman"/>
              </a:rPr>
              <a:t> </a:t>
            </a:r>
            <a:r>
              <a:rPr lang="ru-RU" sz="4400" dirty="0" smtClean="0">
                <a:solidFill>
                  <a:srgbClr val="FDEB93"/>
                </a:solidFill>
                <a:cs typeface="Times New Roman"/>
              </a:rPr>
              <a:t>действия	(УУ</a:t>
            </a:r>
            <a:r>
              <a:rPr lang="ru-RU" sz="4400" spc="-15" dirty="0" smtClean="0">
                <a:solidFill>
                  <a:srgbClr val="FDEB93"/>
                </a:solidFill>
                <a:cs typeface="Times New Roman"/>
              </a:rPr>
              <a:t>Д</a:t>
            </a:r>
            <a:r>
              <a:rPr lang="ru-RU" sz="4400" dirty="0" smtClean="0">
                <a:solidFill>
                  <a:srgbClr val="FDEB93"/>
                </a:solidFill>
                <a:cs typeface="Times New Roman"/>
              </a:rPr>
              <a:t>)</a:t>
            </a:r>
            <a:endParaRPr dirty="0"/>
          </a:p>
        </p:txBody>
      </p:sp>
      <p:sp>
        <p:nvSpPr>
          <p:cNvPr id="29" name="Содержимое 2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marR="379095" indent="-342900">
              <a:lnSpc>
                <a:spcPct val="99800"/>
              </a:lnSpc>
              <a:spcBef>
                <a:spcPts val="1035"/>
              </a:spcBef>
              <a:buClr>
                <a:srgbClr val="FFFFCC"/>
              </a:buClr>
              <a:buSzPct val="59722"/>
              <a:buNone/>
              <a:tabLst>
                <a:tab pos="354965" algn="l"/>
                <a:tab pos="355600" algn="l"/>
              </a:tabLst>
            </a:pPr>
            <a:r>
              <a:rPr lang="ru-RU" sz="3600" b="1" dirty="0" smtClean="0">
                <a:solidFill>
                  <a:srgbClr val="FFFFFF"/>
                </a:solidFill>
                <a:cs typeface="Times New Roman"/>
              </a:rPr>
              <a:t>обеспечивают </a:t>
            </a:r>
            <a:r>
              <a:rPr lang="ru-RU" sz="3600" b="1" spc="-5" dirty="0" smtClean="0">
                <a:solidFill>
                  <a:srgbClr val="FFFFFF"/>
                </a:solidFill>
                <a:cs typeface="Times New Roman"/>
              </a:rPr>
              <a:t>способность  </a:t>
            </a:r>
            <a:r>
              <a:rPr lang="ru-RU" sz="3600" b="1" dirty="0" smtClean="0">
                <a:solidFill>
                  <a:srgbClr val="FFFFFF"/>
                </a:solidFill>
                <a:cs typeface="Times New Roman"/>
              </a:rPr>
              <a:t>учащегося </a:t>
            </a:r>
            <a:r>
              <a:rPr lang="ru-RU" sz="3600" b="1" spc="-5" dirty="0" smtClean="0">
                <a:solidFill>
                  <a:srgbClr val="FFFFFF"/>
                </a:solidFill>
                <a:cs typeface="Times New Roman"/>
              </a:rPr>
              <a:t>к </a:t>
            </a:r>
            <a:r>
              <a:rPr lang="ru-RU" sz="3600" b="1" spc="-5" dirty="0" err="1" smtClean="0">
                <a:solidFill>
                  <a:srgbClr val="001F5F"/>
                </a:solidFill>
                <a:cs typeface="Times New Roman"/>
              </a:rPr>
              <a:t>САМО</a:t>
            </a:r>
            <a:r>
              <a:rPr lang="ru-RU" sz="3600" b="1" spc="-5" dirty="0" err="1" smtClean="0">
                <a:solidFill>
                  <a:srgbClr val="000099"/>
                </a:solidFill>
                <a:cs typeface="Times New Roman"/>
              </a:rPr>
              <a:t>развитию</a:t>
            </a:r>
            <a:r>
              <a:rPr lang="ru-RU" sz="3600" b="1" spc="-25" dirty="0" smtClean="0">
                <a:solidFill>
                  <a:srgbClr val="000099"/>
                </a:solidFill>
                <a:cs typeface="Times New Roman"/>
              </a:rPr>
              <a:t> </a:t>
            </a:r>
            <a:r>
              <a:rPr lang="ru-RU" sz="3600" b="1" spc="-5" dirty="0" smtClean="0">
                <a:solidFill>
                  <a:srgbClr val="000099"/>
                </a:solidFill>
                <a:cs typeface="Times New Roman"/>
              </a:rPr>
              <a:t>и  </a:t>
            </a:r>
            <a:r>
              <a:rPr lang="ru-RU" sz="3600" b="1" spc="-5" dirty="0" err="1" smtClean="0">
                <a:solidFill>
                  <a:srgbClr val="000099"/>
                </a:solidFill>
                <a:cs typeface="Times New Roman"/>
              </a:rPr>
              <a:t>САМОсовершенствованию</a:t>
            </a:r>
            <a:endParaRPr lang="ru-RU" sz="3600" dirty="0" smtClean="0">
              <a:cs typeface="Times New Roman"/>
            </a:endParaRPr>
          </a:p>
          <a:p>
            <a:pPr marL="355600" marR="675005">
              <a:lnSpc>
                <a:spcPct val="100000"/>
              </a:lnSpc>
              <a:spcBef>
                <a:spcPts val="880"/>
              </a:spcBef>
              <a:buNone/>
            </a:pPr>
            <a:r>
              <a:rPr lang="ru-RU" sz="3600" b="1" dirty="0" smtClean="0">
                <a:solidFill>
                  <a:srgbClr val="FFFFFF"/>
                </a:solidFill>
                <a:cs typeface="Times New Roman"/>
              </a:rPr>
              <a:t>посредством сознательного </a:t>
            </a:r>
            <a:r>
              <a:rPr lang="ru-RU" sz="3600" b="1" spc="-5" dirty="0" smtClean="0">
                <a:solidFill>
                  <a:srgbClr val="FFFFFF"/>
                </a:solidFill>
                <a:cs typeface="Times New Roman"/>
              </a:rPr>
              <a:t>и  </a:t>
            </a:r>
            <a:r>
              <a:rPr lang="ru-RU" sz="3600" b="1" dirty="0" smtClean="0">
                <a:solidFill>
                  <a:srgbClr val="FFFFFF"/>
                </a:solidFill>
                <a:cs typeface="Times New Roman"/>
              </a:rPr>
              <a:t>активного присвоения</a:t>
            </a:r>
            <a:r>
              <a:rPr lang="ru-RU" sz="3600" b="1" spc="-75" dirty="0" smtClean="0">
                <a:solidFill>
                  <a:srgbClr val="FFFFFF"/>
                </a:solidFill>
                <a:cs typeface="Times New Roman"/>
              </a:rPr>
              <a:t> </a:t>
            </a:r>
            <a:r>
              <a:rPr lang="ru-RU" sz="3600" b="1" dirty="0" smtClean="0">
                <a:solidFill>
                  <a:srgbClr val="FFFFFF"/>
                </a:solidFill>
                <a:cs typeface="Times New Roman"/>
              </a:rPr>
              <a:t>нового  </a:t>
            </a:r>
            <a:r>
              <a:rPr lang="ru-RU" sz="3600" b="1" spc="-5" dirty="0" smtClean="0">
                <a:solidFill>
                  <a:srgbClr val="FFFFFF"/>
                </a:solidFill>
                <a:cs typeface="Times New Roman"/>
              </a:rPr>
              <a:t>социального</a:t>
            </a:r>
            <a:r>
              <a:rPr lang="ru-RU" sz="3600" b="1" spc="-15" dirty="0" smtClean="0">
                <a:solidFill>
                  <a:srgbClr val="FFFFFF"/>
                </a:solidFill>
                <a:cs typeface="Times New Roman"/>
              </a:rPr>
              <a:t> </a:t>
            </a:r>
            <a:r>
              <a:rPr lang="ru-RU" sz="3600" b="1" spc="-5" dirty="0" smtClean="0">
                <a:solidFill>
                  <a:srgbClr val="FFFFFF"/>
                </a:solidFill>
                <a:cs typeface="Times New Roman"/>
              </a:rPr>
              <a:t>опыта</a:t>
            </a:r>
            <a:endParaRPr lang="ru-RU" sz="3600" dirty="0" smtClean="0"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  <a:buNone/>
            </a:pPr>
            <a:r>
              <a:rPr lang="ru-RU" sz="3600" b="1" dirty="0" smtClean="0">
                <a:solidFill>
                  <a:srgbClr val="FFFFFF"/>
                </a:solidFill>
                <a:cs typeface="Times New Roman"/>
              </a:rPr>
              <a:t>Умение учиться </a:t>
            </a:r>
            <a:r>
              <a:rPr lang="ru-RU" sz="3600" b="1" spc="-5" dirty="0" smtClean="0">
                <a:solidFill>
                  <a:srgbClr val="FFFFFF"/>
                </a:solidFill>
                <a:cs typeface="Times New Roman"/>
              </a:rPr>
              <a:t>и</a:t>
            </a:r>
            <a:r>
              <a:rPr lang="ru-RU" sz="3600" b="1" spc="-110" dirty="0" smtClean="0">
                <a:solidFill>
                  <a:srgbClr val="FFFFFF"/>
                </a:solidFill>
                <a:cs typeface="Times New Roman"/>
              </a:rPr>
              <a:t> </a:t>
            </a:r>
            <a:r>
              <a:rPr lang="ru-RU" sz="3600" b="1" dirty="0" smtClean="0">
                <a:solidFill>
                  <a:srgbClr val="FFFFFF"/>
                </a:solidFill>
                <a:cs typeface="Times New Roman"/>
              </a:rPr>
              <a:t>развиваться</a:t>
            </a:r>
            <a:endParaRPr lang="ru-RU" sz="3600" dirty="0" smtClean="0">
              <a:cs typeface="Times New Roman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24" name="object 24"/>
          <p:cNvSpPr/>
          <p:nvPr/>
        </p:nvSpPr>
        <p:spPr>
          <a:xfrm>
            <a:off x="6685788" y="5071871"/>
            <a:ext cx="714755" cy="1011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486400" y="4572000"/>
            <a:ext cx="976630" cy="485775"/>
          </a:xfrm>
          <a:custGeom>
            <a:avLst/>
            <a:gdLst/>
            <a:ahLst/>
            <a:cxnLst/>
            <a:rect l="l" t="t" r="r" b="b"/>
            <a:pathLst>
              <a:path w="976629" h="485775">
                <a:moveTo>
                  <a:pt x="732154" y="0"/>
                </a:moveTo>
                <a:lnTo>
                  <a:pt x="732154" y="121412"/>
                </a:lnTo>
                <a:lnTo>
                  <a:pt x="0" y="121412"/>
                </a:lnTo>
                <a:lnTo>
                  <a:pt x="0" y="364363"/>
                </a:lnTo>
                <a:lnTo>
                  <a:pt x="732154" y="364363"/>
                </a:lnTo>
                <a:lnTo>
                  <a:pt x="732154" y="485775"/>
                </a:lnTo>
                <a:lnTo>
                  <a:pt x="976249" y="242824"/>
                </a:lnTo>
                <a:lnTo>
                  <a:pt x="732154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5468111" y="190500"/>
            <a:ext cx="790956" cy="11216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0" y="304800"/>
            <a:ext cx="6477000" cy="673646"/>
          </a:xfrm>
          <a:prstGeom prst="rect">
            <a:avLst/>
          </a:prstGeom>
        </p:spPr>
        <p:txBody>
          <a:bodyPr vert="horz" wrap="square" lIns="0" tIns="57531" rIns="0" bIns="0" rtlCol="0">
            <a:spAutoFit/>
          </a:bodyPr>
          <a:lstStyle/>
          <a:p>
            <a:pPr marL="2924175">
              <a:lnSpc>
                <a:spcPct val="100000"/>
              </a:lnSpc>
            </a:pPr>
            <a:r>
              <a:rPr sz="4000" b="0" spc="-5" dirty="0">
                <a:solidFill>
                  <a:srgbClr val="B76A03"/>
                </a:solidFill>
                <a:latin typeface="Times New Roman"/>
                <a:cs typeface="Times New Roman"/>
              </a:rPr>
              <a:t>Виды</a:t>
            </a:r>
            <a:r>
              <a:rPr sz="4000" b="0" spc="-90" dirty="0">
                <a:solidFill>
                  <a:srgbClr val="B76A03"/>
                </a:solidFill>
                <a:latin typeface="Times New Roman"/>
                <a:cs typeface="Times New Roman"/>
              </a:rPr>
              <a:t> </a:t>
            </a:r>
            <a:r>
              <a:rPr sz="4000" b="0" spc="-5" dirty="0">
                <a:solidFill>
                  <a:srgbClr val="B76A03"/>
                </a:solidFill>
                <a:latin typeface="Times New Roman"/>
                <a:cs typeface="Times New Roman"/>
              </a:rPr>
              <a:t>УУД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743200" y="1905000"/>
            <a:ext cx="3962400" cy="34470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FFFFCC"/>
                </a:solidFill>
                <a:latin typeface="Wingdings"/>
                <a:cs typeface="Wingdings"/>
              </a:rPr>
              <a:t></a:t>
            </a:r>
            <a:r>
              <a:rPr sz="3200" b="1" dirty="0">
                <a:solidFill>
                  <a:srgbClr val="3333CC"/>
                </a:solidFill>
                <a:latin typeface="Times New Roman"/>
                <a:cs typeface="Times New Roman"/>
              </a:rPr>
              <a:t>Личностные</a:t>
            </a:r>
            <a:endParaRPr sz="3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FFFFCC"/>
                </a:solidFill>
                <a:latin typeface="Wingdings"/>
                <a:cs typeface="Wingdings"/>
              </a:rPr>
              <a:t></a:t>
            </a:r>
            <a:r>
              <a:rPr sz="3200" b="1" dirty="0">
                <a:solidFill>
                  <a:srgbClr val="3333CC"/>
                </a:solidFill>
                <a:latin typeface="Times New Roman"/>
                <a:cs typeface="Times New Roman"/>
              </a:rPr>
              <a:t>Познавательные</a:t>
            </a:r>
            <a:endParaRPr sz="3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FFFFCC"/>
                </a:solidFill>
                <a:latin typeface="Wingdings"/>
                <a:cs typeface="Wingdings"/>
              </a:rPr>
              <a:t></a:t>
            </a:r>
            <a:r>
              <a:rPr sz="3200" b="1" dirty="0">
                <a:solidFill>
                  <a:srgbClr val="3333CC"/>
                </a:solidFill>
                <a:latin typeface="Times New Roman"/>
                <a:cs typeface="Times New Roman"/>
              </a:rPr>
              <a:t>Регулятивные</a:t>
            </a:r>
            <a:endParaRPr sz="3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3200" dirty="0">
                <a:solidFill>
                  <a:srgbClr val="FFFFCC"/>
                </a:solidFill>
                <a:latin typeface="Wingdings"/>
                <a:cs typeface="Wingdings"/>
              </a:rPr>
              <a:t></a:t>
            </a:r>
            <a:r>
              <a:rPr sz="3200" b="1" dirty="0">
                <a:solidFill>
                  <a:srgbClr val="3333CC"/>
                </a:solidFill>
                <a:latin typeface="Times New Roman"/>
                <a:cs typeface="Times New Roman"/>
              </a:rPr>
              <a:t>Коммуникативные</a:t>
            </a:r>
            <a:endParaRPr sz="3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6138671" y="428244"/>
            <a:ext cx="714755" cy="10119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228600"/>
            <a:ext cx="8229600" cy="1143000"/>
          </a:xfrm>
          <a:prstGeom prst="rect">
            <a:avLst/>
          </a:prstGeom>
        </p:spPr>
        <p:txBody>
          <a:bodyPr vert="horz" wrap="square" lIns="0" tIns="282066" rIns="0" bIns="0" rtlCol="0">
            <a:spAutoFit/>
          </a:bodyPr>
          <a:lstStyle/>
          <a:p>
            <a:pPr marL="2262505">
              <a:lnSpc>
                <a:spcPct val="100000"/>
              </a:lnSpc>
            </a:pPr>
            <a:r>
              <a:rPr sz="3600" spc="-5" dirty="0"/>
              <a:t>Личностные</a:t>
            </a:r>
            <a:r>
              <a:rPr sz="3600" spc="-55" dirty="0"/>
              <a:t> </a:t>
            </a:r>
            <a:r>
              <a:rPr sz="3600" dirty="0"/>
              <a:t>УУД</a:t>
            </a:r>
          </a:p>
        </p:txBody>
      </p:sp>
      <p:sp>
        <p:nvSpPr>
          <p:cNvPr id="5" name="object 5"/>
          <p:cNvSpPr/>
          <p:nvPr/>
        </p:nvSpPr>
        <p:spPr>
          <a:xfrm>
            <a:off x="4773676" y="3789298"/>
            <a:ext cx="3155950" cy="684530"/>
          </a:xfrm>
          <a:custGeom>
            <a:avLst/>
            <a:gdLst/>
            <a:ahLst/>
            <a:cxnLst/>
            <a:rect l="l" t="t" r="r" b="b"/>
            <a:pathLst>
              <a:path w="3155950" h="684529">
                <a:moveTo>
                  <a:pt x="3155950" y="684276"/>
                </a:moveTo>
                <a:lnTo>
                  <a:pt x="3155950" y="555751"/>
                </a:lnTo>
                <a:lnTo>
                  <a:pt x="28575" y="555751"/>
                </a:lnTo>
                <a:lnTo>
                  <a:pt x="28575" y="0"/>
                </a:lnTo>
                <a:lnTo>
                  <a:pt x="0" y="0"/>
                </a:lnTo>
                <a:lnTo>
                  <a:pt x="0" y="584326"/>
                </a:lnTo>
                <a:lnTo>
                  <a:pt x="3127375" y="584326"/>
                </a:lnTo>
                <a:lnTo>
                  <a:pt x="3127375" y="684276"/>
                </a:lnTo>
                <a:lnTo>
                  <a:pt x="3155950" y="684276"/>
                </a:lnTo>
                <a:close/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73676" y="3789298"/>
            <a:ext cx="30480" cy="684530"/>
          </a:xfrm>
          <a:custGeom>
            <a:avLst/>
            <a:gdLst/>
            <a:ahLst/>
            <a:cxnLst/>
            <a:rect l="l" t="t" r="r" b="b"/>
            <a:pathLst>
              <a:path w="30479" h="684529">
                <a:moveTo>
                  <a:pt x="0" y="684276"/>
                </a:moveTo>
                <a:lnTo>
                  <a:pt x="1524" y="0"/>
                </a:lnTo>
                <a:lnTo>
                  <a:pt x="30099" y="126"/>
                </a:lnTo>
                <a:lnTo>
                  <a:pt x="28575" y="684276"/>
                </a:lnTo>
                <a:lnTo>
                  <a:pt x="0" y="684276"/>
                </a:lnTo>
                <a:close/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644650" y="3789426"/>
            <a:ext cx="3157855" cy="684530"/>
          </a:xfrm>
          <a:custGeom>
            <a:avLst/>
            <a:gdLst/>
            <a:ahLst/>
            <a:cxnLst/>
            <a:rect l="l" t="t" r="r" b="b"/>
            <a:pathLst>
              <a:path w="3157854" h="684529">
                <a:moveTo>
                  <a:pt x="0" y="684149"/>
                </a:moveTo>
                <a:lnTo>
                  <a:pt x="0" y="555625"/>
                </a:lnTo>
                <a:lnTo>
                  <a:pt x="3128899" y="555625"/>
                </a:lnTo>
                <a:lnTo>
                  <a:pt x="3128899" y="0"/>
                </a:lnTo>
                <a:lnTo>
                  <a:pt x="3157474" y="0"/>
                </a:lnTo>
                <a:lnTo>
                  <a:pt x="3157474" y="584200"/>
                </a:lnTo>
                <a:lnTo>
                  <a:pt x="28575" y="584200"/>
                </a:lnTo>
                <a:lnTo>
                  <a:pt x="28575" y="684149"/>
                </a:lnTo>
                <a:lnTo>
                  <a:pt x="0" y="684149"/>
                </a:lnTo>
                <a:close/>
              </a:path>
            </a:pathLst>
          </a:custGeom>
          <a:ln w="28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721100" y="2419350"/>
            <a:ext cx="2130425" cy="1370330"/>
          </a:xfrm>
          <a:custGeom>
            <a:avLst/>
            <a:gdLst/>
            <a:ahLst/>
            <a:cxnLst/>
            <a:rect l="l" t="t" r="r" b="b"/>
            <a:pathLst>
              <a:path w="2130425" h="1370329">
                <a:moveTo>
                  <a:pt x="1902078" y="0"/>
                </a:moveTo>
                <a:lnTo>
                  <a:pt x="228346" y="0"/>
                </a:lnTo>
                <a:lnTo>
                  <a:pt x="182326" y="4639"/>
                </a:lnTo>
                <a:lnTo>
                  <a:pt x="139463" y="17944"/>
                </a:lnTo>
                <a:lnTo>
                  <a:pt x="100676" y="38998"/>
                </a:lnTo>
                <a:lnTo>
                  <a:pt x="66881" y="66881"/>
                </a:lnTo>
                <a:lnTo>
                  <a:pt x="38998" y="100676"/>
                </a:lnTo>
                <a:lnTo>
                  <a:pt x="17944" y="139463"/>
                </a:lnTo>
                <a:lnTo>
                  <a:pt x="4639" y="182326"/>
                </a:lnTo>
                <a:lnTo>
                  <a:pt x="0" y="228346"/>
                </a:lnTo>
                <a:lnTo>
                  <a:pt x="0" y="1141729"/>
                </a:lnTo>
                <a:lnTo>
                  <a:pt x="4639" y="1187749"/>
                </a:lnTo>
                <a:lnTo>
                  <a:pt x="17944" y="1230612"/>
                </a:lnTo>
                <a:lnTo>
                  <a:pt x="38998" y="1269399"/>
                </a:lnTo>
                <a:lnTo>
                  <a:pt x="66881" y="1303194"/>
                </a:lnTo>
                <a:lnTo>
                  <a:pt x="100676" y="1331077"/>
                </a:lnTo>
                <a:lnTo>
                  <a:pt x="139463" y="1352131"/>
                </a:lnTo>
                <a:lnTo>
                  <a:pt x="182326" y="1365436"/>
                </a:lnTo>
                <a:lnTo>
                  <a:pt x="228346" y="1370076"/>
                </a:lnTo>
                <a:lnTo>
                  <a:pt x="1902078" y="1370076"/>
                </a:lnTo>
                <a:lnTo>
                  <a:pt x="1948098" y="1365436"/>
                </a:lnTo>
                <a:lnTo>
                  <a:pt x="1990961" y="1352131"/>
                </a:lnTo>
                <a:lnTo>
                  <a:pt x="2029748" y="1331077"/>
                </a:lnTo>
                <a:lnTo>
                  <a:pt x="2063543" y="1303194"/>
                </a:lnTo>
                <a:lnTo>
                  <a:pt x="2091426" y="1269399"/>
                </a:lnTo>
                <a:lnTo>
                  <a:pt x="2112480" y="1230612"/>
                </a:lnTo>
                <a:lnTo>
                  <a:pt x="2125785" y="1187749"/>
                </a:lnTo>
                <a:lnTo>
                  <a:pt x="2130425" y="1141729"/>
                </a:lnTo>
                <a:lnTo>
                  <a:pt x="2130425" y="228346"/>
                </a:lnTo>
                <a:lnTo>
                  <a:pt x="2125785" y="182326"/>
                </a:lnTo>
                <a:lnTo>
                  <a:pt x="2112480" y="139463"/>
                </a:lnTo>
                <a:lnTo>
                  <a:pt x="2091426" y="100676"/>
                </a:lnTo>
                <a:lnTo>
                  <a:pt x="2063543" y="66881"/>
                </a:lnTo>
                <a:lnTo>
                  <a:pt x="2029748" y="38998"/>
                </a:lnTo>
                <a:lnTo>
                  <a:pt x="1990961" y="17944"/>
                </a:lnTo>
                <a:lnTo>
                  <a:pt x="1948098" y="4639"/>
                </a:lnTo>
                <a:lnTo>
                  <a:pt x="1902078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716401" y="2414523"/>
            <a:ext cx="2139950" cy="1379855"/>
          </a:xfrm>
          <a:custGeom>
            <a:avLst/>
            <a:gdLst/>
            <a:ahLst/>
            <a:cxnLst/>
            <a:rect l="l" t="t" r="r" b="b"/>
            <a:pathLst>
              <a:path w="2139950" h="1379854">
                <a:moveTo>
                  <a:pt x="233172" y="0"/>
                </a:moveTo>
                <a:lnTo>
                  <a:pt x="1907032" y="0"/>
                </a:lnTo>
                <a:lnTo>
                  <a:pt x="1930781" y="1270"/>
                </a:lnTo>
                <a:lnTo>
                  <a:pt x="1997710" y="18287"/>
                </a:lnTo>
                <a:lnTo>
                  <a:pt x="2037461" y="39750"/>
                </a:lnTo>
                <a:lnTo>
                  <a:pt x="2071877" y="68579"/>
                </a:lnTo>
                <a:lnTo>
                  <a:pt x="2100199" y="102997"/>
                </a:lnTo>
                <a:lnTo>
                  <a:pt x="2121662" y="142621"/>
                </a:lnTo>
                <a:lnTo>
                  <a:pt x="2134997" y="186309"/>
                </a:lnTo>
                <a:lnTo>
                  <a:pt x="2139950" y="233299"/>
                </a:lnTo>
                <a:lnTo>
                  <a:pt x="2139950" y="1146810"/>
                </a:lnTo>
                <a:lnTo>
                  <a:pt x="2134997" y="1193800"/>
                </a:lnTo>
                <a:lnTo>
                  <a:pt x="2121662" y="1237361"/>
                </a:lnTo>
                <a:lnTo>
                  <a:pt x="2100199" y="1277112"/>
                </a:lnTo>
                <a:lnTo>
                  <a:pt x="2071877" y="1311528"/>
                </a:lnTo>
                <a:lnTo>
                  <a:pt x="2037334" y="1339977"/>
                </a:lnTo>
                <a:lnTo>
                  <a:pt x="1997710" y="1361439"/>
                </a:lnTo>
                <a:lnTo>
                  <a:pt x="1954022" y="1374775"/>
                </a:lnTo>
                <a:lnTo>
                  <a:pt x="1907032" y="1379601"/>
                </a:lnTo>
                <a:lnTo>
                  <a:pt x="233172" y="1379601"/>
                </a:lnTo>
                <a:lnTo>
                  <a:pt x="186182" y="1374775"/>
                </a:lnTo>
                <a:lnTo>
                  <a:pt x="142494" y="1361439"/>
                </a:lnTo>
                <a:lnTo>
                  <a:pt x="102870" y="1339977"/>
                </a:lnTo>
                <a:lnTo>
                  <a:pt x="68452" y="1311528"/>
                </a:lnTo>
                <a:lnTo>
                  <a:pt x="39624" y="1277112"/>
                </a:lnTo>
                <a:lnTo>
                  <a:pt x="18161" y="1237361"/>
                </a:lnTo>
                <a:lnTo>
                  <a:pt x="4825" y="1193800"/>
                </a:lnTo>
                <a:lnTo>
                  <a:pt x="0" y="1146810"/>
                </a:lnTo>
                <a:lnTo>
                  <a:pt x="0" y="233299"/>
                </a:lnTo>
                <a:lnTo>
                  <a:pt x="4825" y="186309"/>
                </a:lnTo>
                <a:lnTo>
                  <a:pt x="18161" y="142621"/>
                </a:lnTo>
                <a:lnTo>
                  <a:pt x="39624" y="102997"/>
                </a:lnTo>
                <a:lnTo>
                  <a:pt x="68452" y="68579"/>
                </a:lnTo>
                <a:lnTo>
                  <a:pt x="102870" y="39750"/>
                </a:lnTo>
                <a:lnTo>
                  <a:pt x="142494" y="18287"/>
                </a:lnTo>
                <a:lnTo>
                  <a:pt x="186182" y="4952"/>
                </a:lnTo>
                <a:lnTo>
                  <a:pt x="233172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032250" y="2808859"/>
            <a:ext cx="1510665" cy="589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900" b="1" spc="-5" dirty="0">
                <a:solidFill>
                  <a:srgbClr val="3333CC"/>
                </a:solidFill>
                <a:latin typeface="Arial"/>
                <a:cs typeface="Arial"/>
              </a:rPr>
              <a:t>Личнос</a:t>
            </a:r>
            <a:r>
              <a:rPr sz="1900" b="1" spc="-20" dirty="0">
                <a:solidFill>
                  <a:srgbClr val="3333CC"/>
                </a:solidFill>
                <a:latin typeface="Arial"/>
                <a:cs typeface="Arial"/>
              </a:rPr>
              <a:t>т</a:t>
            </a:r>
            <a:r>
              <a:rPr sz="1900" b="1" spc="-5" dirty="0">
                <a:solidFill>
                  <a:srgbClr val="3333CC"/>
                </a:solidFill>
                <a:latin typeface="Arial"/>
                <a:cs typeface="Arial"/>
              </a:rPr>
              <a:t>ные</a:t>
            </a:r>
            <a:endParaRPr sz="1900" dirty="0">
              <a:latin typeface="Arial"/>
              <a:cs typeface="Arial"/>
            </a:endParaRPr>
          </a:p>
          <a:p>
            <a:pPr marL="64769" algn="ctr">
              <a:lnSpc>
                <a:spcPct val="100000"/>
              </a:lnSpc>
            </a:pPr>
            <a:r>
              <a:rPr sz="1900" b="1" spc="-10" dirty="0">
                <a:solidFill>
                  <a:srgbClr val="3333CC"/>
                </a:solidFill>
                <a:latin typeface="Arial"/>
                <a:cs typeface="Arial"/>
              </a:rPr>
              <a:t>УУД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71462" y="4473575"/>
            <a:ext cx="2547938" cy="1370330"/>
          </a:xfrm>
          <a:custGeom>
            <a:avLst/>
            <a:gdLst/>
            <a:ahLst/>
            <a:cxnLst/>
            <a:rect l="l" t="t" r="r" b="b"/>
            <a:pathLst>
              <a:path w="2773680" h="1370329">
                <a:moveTo>
                  <a:pt x="2545016" y="0"/>
                </a:moveTo>
                <a:lnTo>
                  <a:pt x="228345" y="0"/>
                </a:lnTo>
                <a:lnTo>
                  <a:pt x="182326" y="4639"/>
                </a:lnTo>
                <a:lnTo>
                  <a:pt x="139463" y="17944"/>
                </a:lnTo>
                <a:lnTo>
                  <a:pt x="100676" y="38998"/>
                </a:lnTo>
                <a:lnTo>
                  <a:pt x="66881" y="66881"/>
                </a:lnTo>
                <a:lnTo>
                  <a:pt x="38998" y="100676"/>
                </a:lnTo>
                <a:lnTo>
                  <a:pt x="17944" y="139463"/>
                </a:lnTo>
                <a:lnTo>
                  <a:pt x="4639" y="182326"/>
                </a:lnTo>
                <a:lnTo>
                  <a:pt x="0" y="228345"/>
                </a:lnTo>
                <a:lnTo>
                  <a:pt x="0" y="1141679"/>
                </a:lnTo>
                <a:lnTo>
                  <a:pt x="4639" y="1187694"/>
                </a:lnTo>
                <a:lnTo>
                  <a:pt x="17944" y="1230553"/>
                </a:lnTo>
                <a:lnTo>
                  <a:pt x="38998" y="1269339"/>
                </a:lnTo>
                <a:lnTo>
                  <a:pt x="66881" y="1303132"/>
                </a:lnTo>
                <a:lnTo>
                  <a:pt x="100676" y="1331014"/>
                </a:lnTo>
                <a:lnTo>
                  <a:pt x="139463" y="1352067"/>
                </a:lnTo>
                <a:lnTo>
                  <a:pt x="182326" y="1365373"/>
                </a:lnTo>
                <a:lnTo>
                  <a:pt x="228345" y="1370012"/>
                </a:lnTo>
                <a:lnTo>
                  <a:pt x="2545016" y="1370012"/>
                </a:lnTo>
                <a:lnTo>
                  <a:pt x="2591035" y="1365373"/>
                </a:lnTo>
                <a:lnTo>
                  <a:pt x="2633898" y="1352067"/>
                </a:lnTo>
                <a:lnTo>
                  <a:pt x="2672686" y="1331014"/>
                </a:lnTo>
                <a:lnTo>
                  <a:pt x="2706481" y="1303132"/>
                </a:lnTo>
                <a:lnTo>
                  <a:pt x="2734364" y="1269339"/>
                </a:lnTo>
                <a:lnTo>
                  <a:pt x="2755417" y="1230553"/>
                </a:lnTo>
                <a:lnTo>
                  <a:pt x="2768723" y="1187694"/>
                </a:lnTo>
                <a:lnTo>
                  <a:pt x="2773362" y="1141679"/>
                </a:lnTo>
                <a:lnTo>
                  <a:pt x="2773362" y="228345"/>
                </a:lnTo>
                <a:lnTo>
                  <a:pt x="2768723" y="182326"/>
                </a:lnTo>
                <a:lnTo>
                  <a:pt x="2755417" y="139463"/>
                </a:lnTo>
                <a:lnTo>
                  <a:pt x="2734364" y="100676"/>
                </a:lnTo>
                <a:lnTo>
                  <a:pt x="2706481" y="66881"/>
                </a:lnTo>
                <a:lnTo>
                  <a:pt x="2672686" y="38998"/>
                </a:lnTo>
                <a:lnTo>
                  <a:pt x="2633898" y="17944"/>
                </a:lnTo>
                <a:lnTo>
                  <a:pt x="2591035" y="4639"/>
                </a:lnTo>
                <a:lnTo>
                  <a:pt x="2545016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52373" y="5024882"/>
            <a:ext cx="2009775" cy="269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b="1" dirty="0">
                <a:solidFill>
                  <a:srgbClr val="3333CC"/>
                </a:solidFill>
                <a:latin typeface="Arial"/>
                <a:cs typeface="Arial"/>
              </a:rPr>
              <a:t>Самоопределение</a:t>
            </a:r>
            <a:endParaRPr sz="17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400425" y="4473575"/>
            <a:ext cx="2466975" cy="1370330"/>
          </a:xfrm>
          <a:custGeom>
            <a:avLst/>
            <a:gdLst/>
            <a:ahLst/>
            <a:cxnLst/>
            <a:rect l="l" t="t" r="r" b="b"/>
            <a:pathLst>
              <a:path w="2771775" h="1370329">
                <a:moveTo>
                  <a:pt x="2543429" y="0"/>
                </a:moveTo>
                <a:lnTo>
                  <a:pt x="228346" y="0"/>
                </a:lnTo>
                <a:lnTo>
                  <a:pt x="182326" y="4639"/>
                </a:lnTo>
                <a:lnTo>
                  <a:pt x="139463" y="17944"/>
                </a:lnTo>
                <a:lnTo>
                  <a:pt x="100676" y="38998"/>
                </a:lnTo>
                <a:lnTo>
                  <a:pt x="66881" y="66881"/>
                </a:lnTo>
                <a:lnTo>
                  <a:pt x="38998" y="100676"/>
                </a:lnTo>
                <a:lnTo>
                  <a:pt x="17944" y="139463"/>
                </a:lnTo>
                <a:lnTo>
                  <a:pt x="4639" y="182326"/>
                </a:lnTo>
                <a:lnTo>
                  <a:pt x="0" y="228345"/>
                </a:lnTo>
                <a:lnTo>
                  <a:pt x="0" y="1141679"/>
                </a:lnTo>
                <a:lnTo>
                  <a:pt x="4639" y="1187694"/>
                </a:lnTo>
                <a:lnTo>
                  <a:pt x="17944" y="1230553"/>
                </a:lnTo>
                <a:lnTo>
                  <a:pt x="38998" y="1269339"/>
                </a:lnTo>
                <a:lnTo>
                  <a:pt x="66881" y="1303132"/>
                </a:lnTo>
                <a:lnTo>
                  <a:pt x="100676" y="1331014"/>
                </a:lnTo>
                <a:lnTo>
                  <a:pt x="139463" y="1352067"/>
                </a:lnTo>
                <a:lnTo>
                  <a:pt x="182326" y="1365373"/>
                </a:lnTo>
                <a:lnTo>
                  <a:pt x="228346" y="1370012"/>
                </a:lnTo>
                <a:lnTo>
                  <a:pt x="2543429" y="1370012"/>
                </a:lnTo>
                <a:lnTo>
                  <a:pt x="2589448" y="1365373"/>
                </a:lnTo>
                <a:lnTo>
                  <a:pt x="2632311" y="1352067"/>
                </a:lnTo>
                <a:lnTo>
                  <a:pt x="2671098" y="1331014"/>
                </a:lnTo>
                <a:lnTo>
                  <a:pt x="2704893" y="1303132"/>
                </a:lnTo>
                <a:lnTo>
                  <a:pt x="2732776" y="1269339"/>
                </a:lnTo>
                <a:lnTo>
                  <a:pt x="2753830" y="1230553"/>
                </a:lnTo>
                <a:lnTo>
                  <a:pt x="2767135" y="1187694"/>
                </a:lnTo>
                <a:lnTo>
                  <a:pt x="2771775" y="1141679"/>
                </a:lnTo>
                <a:lnTo>
                  <a:pt x="2771775" y="228345"/>
                </a:lnTo>
                <a:lnTo>
                  <a:pt x="2767135" y="182326"/>
                </a:lnTo>
                <a:lnTo>
                  <a:pt x="2753830" y="139463"/>
                </a:lnTo>
                <a:lnTo>
                  <a:pt x="2732776" y="100676"/>
                </a:lnTo>
                <a:lnTo>
                  <a:pt x="2704893" y="66881"/>
                </a:lnTo>
                <a:lnTo>
                  <a:pt x="2671098" y="38998"/>
                </a:lnTo>
                <a:lnTo>
                  <a:pt x="2632311" y="17944"/>
                </a:lnTo>
                <a:lnTo>
                  <a:pt x="2589448" y="4639"/>
                </a:lnTo>
                <a:lnTo>
                  <a:pt x="2543429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505200" y="5029200"/>
            <a:ext cx="2312670" cy="269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b="1" dirty="0">
                <a:solidFill>
                  <a:srgbClr val="3333CC"/>
                </a:solidFill>
                <a:latin typeface="Arial"/>
                <a:cs typeface="Arial"/>
              </a:rPr>
              <a:t>Смыслообразование</a:t>
            </a:r>
            <a:endParaRPr sz="1700" dirty="0">
              <a:latin typeface="Arial"/>
              <a:cs typeface="Arial"/>
            </a:endParaRPr>
          </a:p>
        </p:txBody>
      </p:sp>
      <p:sp>
        <p:nvSpPr>
          <p:cNvPr id="23" name="object 11"/>
          <p:cNvSpPr/>
          <p:nvPr/>
        </p:nvSpPr>
        <p:spPr>
          <a:xfrm>
            <a:off x="6477000" y="4495800"/>
            <a:ext cx="2667000" cy="1370330"/>
          </a:xfrm>
          <a:custGeom>
            <a:avLst/>
            <a:gdLst/>
            <a:ahLst/>
            <a:cxnLst/>
            <a:rect l="l" t="t" r="r" b="b"/>
            <a:pathLst>
              <a:path w="2773680" h="1370329">
                <a:moveTo>
                  <a:pt x="2545016" y="0"/>
                </a:moveTo>
                <a:lnTo>
                  <a:pt x="228345" y="0"/>
                </a:lnTo>
                <a:lnTo>
                  <a:pt x="182326" y="4639"/>
                </a:lnTo>
                <a:lnTo>
                  <a:pt x="139463" y="17944"/>
                </a:lnTo>
                <a:lnTo>
                  <a:pt x="100676" y="38998"/>
                </a:lnTo>
                <a:lnTo>
                  <a:pt x="66881" y="66881"/>
                </a:lnTo>
                <a:lnTo>
                  <a:pt x="38998" y="100676"/>
                </a:lnTo>
                <a:lnTo>
                  <a:pt x="17944" y="139463"/>
                </a:lnTo>
                <a:lnTo>
                  <a:pt x="4639" y="182326"/>
                </a:lnTo>
                <a:lnTo>
                  <a:pt x="0" y="228345"/>
                </a:lnTo>
                <a:lnTo>
                  <a:pt x="0" y="1141679"/>
                </a:lnTo>
                <a:lnTo>
                  <a:pt x="4639" y="1187694"/>
                </a:lnTo>
                <a:lnTo>
                  <a:pt x="17944" y="1230553"/>
                </a:lnTo>
                <a:lnTo>
                  <a:pt x="38998" y="1269339"/>
                </a:lnTo>
                <a:lnTo>
                  <a:pt x="66881" y="1303132"/>
                </a:lnTo>
                <a:lnTo>
                  <a:pt x="100676" y="1331014"/>
                </a:lnTo>
                <a:lnTo>
                  <a:pt x="139463" y="1352067"/>
                </a:lnTo>
                <a:lnTo>
                  <a:pt x="182326" y="1365373"/>
                </a:lnTo>
                <a:lnTo>
                  <a:pt x="228345" y="1370012"/>
                </a:lnTo>
                <a:lnTo>
                  <a:pt x="2545016" y="1370012"/>
                </a:lnTo>
                <a:lnTo>
                  <a:pt x="2591035" y="1365373"/>
                </a:lnTo>
                <a:lnTo>
                  <a:pt x="2633898" y="1352067"/>
                </a:lnTo>
                <a:lnTo>
                  <a:pt x="2672686" y="1331014"/>
                </a:lnTo>
                <a:lnTo>
                  <a:pt x="2706481" y="1303132"/>
                </a:lnTo>
                <a:lnTo>
                  <a:pt x="2734364" y="1269339"/>
                </a:lnTo>
                <a:lnTo>
                  <a:pt x="2755417" y="1230553"/>
                </a:lnTo>
                <a:lnTo>
                  <a:pt x="2768723" y="1187694"/>
                </a:lnTo>
                <a:lnTo>
                  <a:pt x="2773362" y="1141679"/>
                </a:lnTo>
                <a:lnTo>
                  <a:pt x="2773362" y="228345"/>
                </a:lnTo>
                <a:lnTo>
                  <a:pt x="2768723" y="182326"/>
                </a:lnTo>
                <a:lnTo>
                  <a:pt x="2755417" y="139463"/>
                </a:lnTo>
                <a:lnTo>
                  <a:pt x="2734364" y="100676"/>
                </a:lnTo>
                <a:lnTo>
                  <a:pt x="2706481" y="66881"/>
                </a:lnTo>
                <a:lnTo>
                  <a:pt x="2672686" y="38998"/>
                </a:lnTo>
                <a:lnTo>
                  <a:pt x="2633898" y="17944"/>
                </a:lnTo>
                <a:lnTo>
                  <a:pt x="2591035" y="4639"/>
                </a:lnTo>
                <a:lnTo>
                  <a:pt x="2545016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/>
          <a:lstStyle/>
          <a:p>
            <a:r>
              <a:rPr lang="ru-RU" dirty="0"/>
              <a:t> </a:t>
            </a:r>
            <a:r>
              <a:rPr lang="ru-RU" dirty="0" smtClean="0"/>
              <a:t>                 </a:t>
            </a:r>
          </a:p>
          <a:p>
            <a:endParaRPr lang="ru-RU" dirty="0"/>
          </a:p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Нравственно-этическое </a:t>
            </a:r>
          </a:p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оценивание</a:t>
            </a:r>
            <a:endParaRPr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6205728" y="190500"/>
            <a:ext cx="790955" cy="11216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-685800" y="228600"/>
            <a:ext cx="8229600" cy="1143000"/>
          </a:xfrm>
          <a:prstGeom prst="rect">
            <a:avLst/>
          </a:prstGeom>
        </p:spPr>
        <p:txBody>
          <a:bodyPr vert="horz" wrap="square" lIns="0" tIns="57531" rIns="0" bIns="0" rtlCol="0">
            <a:spAutoFit/>
          </a:bodyPr>
          <a:lstStyle/>
          <a:p>
            <a:pPr marL="2188210">
              <a:lnSpc>
                <a:spcPct val="100000"/>
              </a:lnSpc>
            </a:pPr>
            <a:r>
              <a:rPr sz="4000" b="0" spc="-5" dirty="0">
                <a:solidFill>
                  <a:srgbClr val="B76A03"/>
                </a:solidFill>
                <a:latin typeface="Times New Roman"/>
                <a:cs typeface="Times New Roman"/>
              </a:rPr>
              <a:t>Личностные</a:t>
            </a:r>
            <a:r>
              <a:rPr sz="4000" b="0" spc="-55" dirty="0">
                <a:solidFill>
                  <a:srgbClr val="B76A03"/>
                </a:solidFill>
                <a:latin typeface="Times New Roman"/>
                <a:cs typeface="Times New Roman"/>
              </a:rPr>
              <a:t> </a:t>
            </a:r>
            <a:r>
              <a:rPr sz="4000" b="0" spc="-5" dirty="0">
                <a:solidFill>
                  <a:srgbClr val="B76A03"/>
                </a:solidFill>
                <a:latin typeface="Times New Roman"/>
                <a:cs typeface="Times New Roman"/>
              </a:rPr>
              <a:t>УУД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143000" y="1524000"/>
            <a:ext cx="6773545" cy="4423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u="heavy" spc="-65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600" b="1" i="1" u="heavy" dirty="0">
                <a:solidFill>
                  <a:srgbClr val="C00000"/>
                </a:solidFill>
                <a:latin typeface="Times New Roman"/>
                <a:cs typeface="Times New Roman"/>
              </a:rPr>
              <a:t>Самоопределение</a:t>
            </a:r>
            <a:endParaRPr sz="2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650" dirty="0">
              <a:latin typeface="Times New Roman"/>
              <a:cs typeface="Times New Roman"/>
            </a:endParaRPr>
          </a:p>
          <a:p>
            <a:pPr marL="180340" marR="30480" indent="-167640">
              <a:lnSpc>
                <a:spcPct val="100000"/>
              </a:lnSpc>
              <a:buClr>
                <a:srgbClr val="FFFFFF"/>
              </a:buClr>
              <a:buSzPct val="60000"/>
              <a:buFont typeface="Wingdings"/>
              <a:buChar char=""/>
              <a:tabLst>
                <a:tab pos="245110" algn="l"/>
              </a:tabLst>
            </a:pPr>
            <a:r>
              <a:rPr sz="2000" dirty="0">
                <a:solidFill>
                  <a:srgbClr val="3333CC"/>
                </a:solidFill>
                <a:latin typeface="Times New Roman"/>
                <a:cs typeface="Times New Roman"/>
              </a:rPr>
              <a:t>Формирование основ гражданской </a:t>
            </a:r>
            <a:r>
              <a:rPr sz="2000" spc="-5" dirty="0">
                <a:solidFill>
                  <a:srgbClr val="3333CC"/>
                </a:solidFill>
                <a:latin typeface="Times New Roman"/>
                <a:cs typeface="Times New Roman"/>
              </a:rPr>
              <a:t>идентичности </a:t>
            </a:r>
            <a:r>
              <a:rPr sz="2000" dirty="0">
                <a:solidFill>
                  <a:srgbClr val="3333CC"/>
                </a:solidFill>
                <a:latin typeface="Times New Roman"/>
                <a:cs typeface="Times New Roman"/>
              </a:rPr>
              <a:t>личности  (чувство сопричастности к своей Родине, осознание своей  этнической принадлежности и культурной идентичности на  основе осознания </a:t>
            </a:r>
            <a:r>
              <a:rPr sz="2000" spc="-5" dirty="0">
                <a:solidFill>
                  <a:srgbClr val="3333CC"/>
                </a:solidFill>
                <a:latin typeface="Times New Roman"/>
                <a:cs typeface="Times New Roman"/>
              </a:rPr>
              <a:t>«Я» </a:t>
            </a:r>
            <a:r>
              <a:rPr sz="2000" dirty="0">
                <a:solidFill>
                  <a:srgbClr val="3333CC"/>
                </a:solidFill>
                <a:latin typeface="Times New Roman"/>
                <a:cs typeface="Times New Roman"/>
              </a:rPr>
              <a:t>как </a:t>
            </a:r>
            <a:r>
              <a:rPr sz="2000" spc="-5" dirty="0">
                <a:solidFill>
                  <a:srgbClr val="3333CC"/>
                </a:solidFill>
                <a:latin typeface="Times New Roman"/>
                <a:cs typeface="Times New Roman"/>
              </a:rPr>
              <a:t>гражданина</a:t>
            </a:r>
            <a:r>
              <a:rPr sz="2000" dirty="0">
                <a:solidFill>
                  <a:srgbClr val="3333CC"/>
                </a:solidFill>
                <a:latin typeface="Times New Roman"/>
                <a:cs typeface="Times New Roman"/>
              </a:rPr>
              <a:t> России)</a:t>
            </a:r>
            <a:endParaRPr sz="2000" dirty="0">
              <a:latin typeface="Times New Roman"/>
              <a:cs typeface="Times New Roman"/>
            </a:endParaRPr>
          </a:p>
          <a:p>
            <a:pPr marL="180340" marR="5080" indent="-167640">
              <a:lnSpc>
                <a:spcPct val="100000"/>
              </a:lnSpc>
              <a:spcBef>
                <a:spcPts val="480"/>
              </a:spcBef>
              <a:buClr>
                <a:srgbClr val="FFFFFF"/>
              </a:buClr>
              <a:buSzPct val="60000"/>
              <a:buFont typeface="Wingdings"/>
              <a:buChar char=""/>
              <a:tabLst>
                <a:tab pos="180975" algn="l"/>
              </a:tabLst>
            </a:pPr>
            <a:r>
              <a:rPr sz="2000" dirty="0">
                <a:solidFill>
                  <a:srgbClr val="3333CC"/>
                </a:solidFill>
                <a:latin typeface="Times New Roman"/>
                <a:cs typeface="Times New Roman"/>
              </a:rPr>
              <a:t>Формирование картины мира </a:t>
            </a:r>
            <a:r>
              <a:rPr sz="2000" spc="-5" dirty="0">
                <a:solidFill>
                  <a:srgbClr val="3333CC"/>
                </a:solidFill>
                <a:latin typeface="Times New Roman"/>
                <a:cs typeface="Times New Roman"/>
              </a:rPr>
              <a:t>культуры </a:t>
            </a:r>
            <a:r>
              <a:rPr sz="2000" dirty="0">
                <a:solidFill>
                  <a:srgbClr val="3333CC"/>
                </a:solidFill>
                <a:latin typeface="Times New Roman"/>
                <a:cs typeface="Times New Roman"/>
              </a:rPr>
              <a:t>как порождения  трудовой предметно-преобразующей деятельности</a:t>
            </a:r>
            <a:r>
              <a:rPr sz="2000" spc="-100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CC"/>
                </a:solidFill>
                <a:latin typeface="Times New Roman"/>
                <a:cs typeface="Times New Roman"/>
              </a:rPr>
              <a:t>человека  (ознакомление с миром профессий, их социальной  значимостью и</a:t>
            </a:r>
            <a:r>
              <a:rPr sz="2000" spc="-95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CC"/>
                </a:solidFill>
                <a:latin typeface="Times New Roman"/>
                <a:cs typeface="Times New Roman"/>
              </a:rPr>
              <a:t>содержанием)</a:t>
            </a:r>
            <a:endParaRPr sz="2000" dirty="0">
              <a:latin typeface="Times New Roman"/>
              <a:cs typeface="Times New Roman"/>
            </a:endParaRPr>
          </a:p>
          <a:p>
            <a:pPr marL="180340" marR="405765" indent="-167640">
              <a:lnSpc>
                <a:spcPct val="100000"/>
              </a:lnSpc>
              <a:spcBef>
                <a:spcPts val="480"/>
              </a:spcBef>
              <a:buClr>
                <a:srgbClr val="FFFFFF"/>
              </a:buClr>
              <a:buSzPct val="60000"/>
              <a:buFont typeface="Wingdings"/>
              <a:buChar char=""/>
              <a:tabLst>
                <a:tab pos="180975" algn="l"/>
              </a:tabLst>
            </a:pPr>
            <a:r>
              <a:rPr sz="2000" dirty="0">
                <a:solidFill>
                  <a:srgbClr val="3333CC"/>
                </a:solidFill>
                <a:latin typeface="Times New Roman"/>
                <a:cs typeface="Times New Roman"/>
              </a:rPr>
              <a:t>Развитие </a:t>
            </a:r>
            <a:r>
              <a:rPr sz="2000" spc="-5" dirty="0">
                <a:solidFill>
                  <a:srgbClr val="3333CC"/>
                </a:solidFill>
                <a:latin typeface="Times New Roman"/>
                <a:cs typeface="Times New Roman"/>
              </a:rPr>
              <a:t>«Я-концепции» </a:t>
            </a:r>
            <a:r>
              <a:rPr sz="2000" dirty="0">
                <a:solidFill>
                  <a:srgbClr val="3333CC"/>
                </a:solidFill>
                <a:latin typeface="Times New Roman"/>
                <a:cs typeface="Times New Roman"/>
              </a:rPr>
              <a:t>и самооценки личности  (формирование </a:t>
            </a:r>
            <a:r>
              <a:rPr sz="2000" spc="-5" dirty="0">
                <a:solidFill>
                  <a:srgbClr val="3333CC"/>
                </a:solidFill>
                <a:latin typeface="Times New Roman"/>
                <a:cs typeface="Times New Roman"/>
              </a:rPr>
              <a:t>самоиндентификации, </a:t>
            </a:r>
            <a:r>
              <a:rPr sz="2000" dirty="0">
                <a:solidFill>
                  <a:srgbClr val="3333CC"/>
                </a:solidFill>
                <a:latin typeface="Times New Roman"/>
                <a:cs typeface="Times New Roman"/>
              </a:rPr>
              <a:t>адекватной  позитивной самооценки, самоуважения и</a:t>
            </a:r>
            <a:r>
              <a:rPr sz="2000" spc="-15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333CC"/>
                </a:solidFill>
                <a:latin typeface="Times New Roman"/>
                <a:cs typeface="Times New Roman"/>
              </a:rPr>
              <a:t>самопринятия)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6205728" y="190500"/>
            <a:ext cx="790955" cy="11216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-533400" y="152400"/>
            <a:ext cx="8229600" cy="1143000"/>
          </a:xfrm>
          <a:prstGeom prst="rect">
            <a:avLst/>
          </a:prstGeom>
        </p:spPr>
        <p:txBody>
          <a:bodyPr vert="horz" wrap="square" lIns="0" tIns="57531" rIns="0" bIns="0" rtlCol="0">
            <a:spAutoFit/>
          </a:bodyPr>
          <a:lstStyle/>
          <a:p>
            <a:pPr marL="2188210">
              <a:lnSpc>
                <a:spcPct val="100000"/>
              </a:lnSpc>
            </a:pPr>
            <a:r>
              <a:rPr sz="4000" b="0" spc="-5" dirty="0">
                <a:solidFill>
                  <a:srgbClr val="B76A03"/>
                </a:solidFill>
                <a:latin typeface="Times New Roman"/>
                <a:cs typeface="Times New Roman"/>
              </a:rPr>
              <a:t>Личностные</a:t>
            </a:r>
            <a:r>
              <a:rPr sz="4000" b="0" spc="-55" dirty="0">
                <a:solidFill>
                  <a:srgbClr val="B76A03"/>
                </a:solidFill>
                <a:latin typeface="Times New Roman"/>
                <a:cs typeface="Times New Roman"/>
              </a:rPr>
              <a:t> </a:t>
            </a:r>
            <a:r>
              <a:rPr sz="4000" b="0" spc="-5" dirty="0">
                <a:solidFill>
                  <a:srgbClr val="B76A03"/>
                </a:solidFill>
                <a:latin typeface="Times New Roman"/>
                <a:cs typeface="Times New Roman"/>
              </a:rPr>
              <a:t>УУД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219200" y="1600200"/>
            <a:ext cx="6808725" cy="33324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u="heavy" spc="-70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800" b="1" i="1" u="heavy" dirty="0">
                <a:solidFill>
                  <a:srgbClr val="C00000"/>
                </a:solidFill>
                <a:latin typeface="Times New Roman"/>
                <a:cs typeface="Times New Roman"/>
              </a:rPr>
              <a:t>С</a:t>
            </a:r>
            <a:r>
              <a:rPr sz="2600" b="1" i="1" u="heavy" dirty="0">
                <a:solidFill>
                  <a:srgbClr val="C00000"/>
                </a:solidFill>
                <a:latin typeface="Times New Roman"/>
                <a:cs typeface="Times New Roman"/>
              </a:rPr>
              <a:t>мыслообразование:</a:t>
            </a:r>
            <a:endParaRPr sz="2600" dirty="0">
              <a:latin typeface="Times New Roman"/>
              <a:cs typeface="Times New Roman"/>
            </a:endParaRPr>
          </a:p>
          <a:p>
            <a:pPr marL="262890" indent="-250190">
              <a:lnSpc>
                <a:spcPts val="2655"/>
              </a:lnSpc>
              <a:spcBef>
                <a:spcPts val="2505"/>
              </a:spcBef>
              <a:buClr>
                <a:srgbClr val="FFFFCC"/>
              </a:buClr>
              <a:buSzPct val="59615"/>
              <a:buFont typeface="Wingdings"/>
              <a:buChar char=""/>
              <a:tabLst>
                <a:tab pos="262890" algn="l"/>
              </a:tabLst>
            </a:pPr>
            <a:r>
              <a:rPr sz="2600" dirty="0">
                <a:solidFill>
                  <a:srgbClr val="3333CC"/>
                </a:solidFill>
                <a:latin typeface="Times New Roman"/>
                <a:cs typeface="Times New Roman"/>
              </a:rPr>
              <a:t>Формирование </a:t>
            </a:r>
            <a:r>
              <a:rPr sz="2600" spc="-5" dirty="0">
                <a:solidFill>
                  <a:srgbClr val="3333CC"/>
                </a:solidFill>
                <a:latin typeface="Times New Roman"/>
                <a:cs typeface="Times New Roman"/>
              </a:rPr>
              <a:t>ценностных </a:t>
            </a:r>
            <a:r>
              <a:rPr sz="2600" dirty="0">
                <a:solidFill>
                  <a:srgbClr val="3333CC"/>
                </a:solidFill>
                <a:latin typeface="Times New Roman"/>
                <a:cs typeface="Times New Roman"/>
              </a:rPr>
              <a:t>ориентиров</a:t>
            </a:r>
            <a:r>
              <a:rPr sz="2600" spc="-125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3333CC"/>
                </a:solidFill>
                <a:latin typeface="Times New Roman"/>
                <a:cs typeface="Times New Roman"/>
              </a:rPr>
              <a:t>и</a:t>
            </a:r>
            <a:endParaRPr sz="2600" dirty="0">
              <a:latin typeface="Times New Roman"/>
              <a:cs typeface="Times New Roman"/>
            </a:endParaRPr>
          </a:p>
          <a:p>
            <a:pPr marL="180340">
              <a:lnSpc>
                <a:spcPts val="2495"/>
              </a:lnSpc>
            </a:pPr>
            <a:r>
              <a:rPr sz="2600" spc="-5" dirty="0">
                <a:solidFill>
                  <a:srgbClr val="3333CC"/>
                </a:solidFill>
                <a:latin typeface="Times New Roman"/>
                <a:cs typeface="Times New Roman"/>
              </a:rPr>
              <a:t>смыслов </a:t>
            </a:r>
            <a:r>
              <a:rPr sz="2600" dirty="0">
                <a:solidFill>
                  <a:srgbClr val="3333CC"/>
                </a:solidFill>
                <a:latin typeface="Times New Roman"/>
                <a:cs typeface="Times New Roman"/>
              </a:rPr>
              <a:t>учебной </a:t>
            </a:r>
            <a:r>
              <a:rPr sz="2600" spc="-5" dirty="0">
                <a:solidFill>
                  <a:srgbClr val="3333CC"/>
                </a:solidFill>
                <a:latin typeface="Times New Roman"/>
                <a:cs typeface="Times New Roman"/>
              </a:rPr>
              <a:t>деятельности </a:t>
            </a:r>
            <a:r>
              <a:rPr sz="2600" dirty="0">
                <a:solidFill>
                  <a:srgbClr val="3333CC"/>
                </a:solidFill>
                <a:latin typeface="Times New Roman"/>
                <a:cs typeface="Times New Roman"/>
              </a:rPr>
              <a:t>на</a:t>
            </a:r>
            <a:r>
              <a:rPr sz="2600" spc="-45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3333CC"/>
                </a:solidFill>
                <a:latin typeface="Times New Roman"/>
                <a:cs typeface="Times New Roman"/>
              </a:rPr>
              <a:t>основе:</a:t>
            </a:r>
            <a:endParaRPr sz="2600" dirty="0">
              <a:latin typeface="Times New Roman"/>
              <a:cs typeface="Times New Roman"/>
            </a:endParaRPr>
          </a:p>
          <a:p>
            <a:pPr marL="180340" marR="5080" indent="-167640">
              <a:lnSpc>
                <a:spcPct val="70000"/>
              </a:lnSpc>
              <a:spcBef>
                <a:spcPts val="780"/>
              </a:spcBef>
            </a:pPr>
            <a:r>
              <a:rPr sz="1550" spc="15" dirty="0">
                <a:solidFill>
                  <a:srgbClr val="FFFFCC"/>
                </a:solidFill>
                <a:latin typeface="Wingdings"/>
                <a:cs typeface="Wingdings"/>
              </a:rPr>
              <a:t></a:t>
            </a:r>
            <a:r>
              <a:rPr sz="2600" spc="15" dirty="0">
                <a:solidFill>
                  <a:srgbClr val="3333CC"/>
                </a:solidFill>
                <a:latin typeface="Times New Roman"/>
                <a:cs typeface="Times New Roman"/>
              </a:rPr>
              <a:t>развития </a:t>
            </a:r>
            <a:r>
              <a:rPr sz="2600" dirty="0">
                <a:solidFill>
                  <a:srgbClr val="3333CC"/>
                </a:solidFill>
                <a:latin typeface="Times New Roman"/>
                <a:cs typeface="Times New Roman"/>
              </a:rPr>
              <a:t>познавательных </a:t>
            </a:r>
            <a:r>
              <a:rPr sz="2600" spc="-5" dirty="0">
                <a:solidFill>
                  <a:srgbClr val="3333CC"/>
                </a:solidFill>
                <a:latin typeface="Times New Roman"/>
                <a:cs typeface="Times New Roman"/>
              </a:rPr>
              <a:t>интересов,</a:t>
            </a:r>
            <a:r>
              <a:rPr sz="2600" spc="-105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3333CC"/>
                </a:solidFill>
                <a:latin typeface="Times New Roman"/>
                <a:cs typeface="Times New Roman"/>
              </a:rPr>
              <a:t>учебных  мотивов;</a:t>
            </a:r>
            <a:endParaRPr sz="2600" dirty="0">
              <a:latin typeface="Times New Roman"/>
              <a:cs typeface="Times New Roman"/>
            </a:endParaRPr>
          </a:p>
          <a:p>
            <a:pPr marL="12700">
              <a:lnSpc>
                <a:spcPts val="2340"/>
              </a:lnSpc>
            </a:pPr>
            <a:r>
              <a:rPr sz="1550" spc="10" dirty="0">
                <a:solidFill>
                  <a:srgbClr val="FFFFCC"/>
                </a:solidFill>
                <a:latin typeface="Wingdings"/>
                <a:cs typeface="Wingdings"/>
              </a:rPr>
              <a:t></a:t>
            </a:r>
            <a:r>
              <a:rPr sz="2600" spc="10" dirty="0">
                <a:solidFill>
                  <a:srgbClr val="3333CC"/>
                </a:solidFill>
                <a:latin typeface="Times New Roman"/>
                <a:cs typeface="Times New Roman"/>
              </a:rPr>
              <a:t>формирования </a:t>
            </a:r>
            <a:r>
              <a:rPr sz="2600" dirty="0">
                <a:solidFill>
                  <a:srgbClr val="3333CC"/>
                </a:solidFill>
                <a:latin typeface="Times New Roman"/>
                <a:cs typeface="Times New Roman"/>
              </a:rPr>
              <a:t>мотивов достижения</a:t>
            </a:r>
            <a:r>
              <a:rPr sz="2600" spc="-120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3333CC"/>
                </a:solidFill>
                <a:latin typeface="Times New Roman"/>
                <a:cs typeface="Times New Roman"/>
              </a:rPr>
              <a:t>и</a:t>
            </a:r>
            <a:endParaRPr sz="2600" dirty="0">
              <a:latin typeface="Times New Roman"/>
              <a:cs typeface="Times New Roman"/>
            </a:endParaRPr>
          </a:p>
          <a:p>
            <a:pPr marL="180340">
              <a:lnSpc>
                <a:spcPts val="2495"/>
              </a:lnSpc>
            </a:pPr>
            <a:r>
              <a:rPr sz="2600" dirty="0">
                <a:solidFill>
                  <a:srgbClr val="3333CC"/>
                </a:solidFill>
                <a:latin typeface="Times New Roman"/>
                <a:cs typeface="Times New Roman"/>
              </a:rPr>
              <a:t>социального</a:t>
            </a:r>
            <a:r>
              <a:rPr sz="2600" spc="-75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3333CC"/>
                </a:solidFill>
                <a:latin typeface="Times New Roman"/>
                <a:cs typeface="Times New Roman"/>
              </a:rPr>
              <a:t>признания.</a:t>
            </a:r>
            <a:endParaRPr sz="2600" dirty="0">
              <a:latin typeface="Times New Roman"/>
              <a:cs typeface="Times New Roman"/>
            </a:endParaRPr>
          </a:p>
          <a:p>
            <a:pPr marL="12700">
              <a:lnSpc>
                <a:spcPts val="2495"/>
              </a:lnSpc>
            </a:pPr>
            <a:r>
              <a:rPr sz="1550" spc="10" dirty="0">
                <a:solidFill>
                  <a:srgbClr val="FFFFCC"/>
                </a:solidFill>
                <a:latin typeface="Wingdings"/>
                <a:cs typeface="Wingdings"/>
              </a:rPr>
              <a:t></a:t>
            </a:r>
            <a:r>
              <a:rPr sz="2600" spc="10" dirty="0">
                <a:solidFill>
                  <a:srgbClr val="3333CC"/>
                </a:solidFill>
                <a:latin typeface="Times New Roman"/>
                <a:cs typeface="Times New Roman"/>
              </a:rPr>
              <a:t>формирования </a:t>
            </a:r>
            <a:r>
              <a:rPr sz="2600" dirty="0">
                <a:solidFill>
                  <a:srgbClr val="3333CC"/>
                </a:solidFill>
                <a:latin typeface="Times New Roman"/>
                <a:cs typeface="Times New Roman"/>
              </a:rPr>
              <a:t>границ собственного знания</a:t>
            </a:r>
            <a:r>
              <a:rPr sz="2600" spc="-180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3333CC"/>
                </a:solidFill>
                <a:latin typeface="Times New Roman"/>
                <a:cs typeface="Times New Roman"/>
              </a:rPr>
              <a:t>и</a:t>
            </a:r>
            <a:endParaRPr sz="2600" dirty="0">
              <a:latin typeface="Times New Roman"/>
              <a:cs typeface="Times New Roman"/>
            </a:endParaRPr>
          </a:p>
          <a:p>
            <a:pPr marL="180340">
              <a:lnSpc>
                <a:spcPts val="2650"/>
              </a:lnSpc>
            </a:pPr>
            <a:r>
              <a:rPr sz="2600" dirty="0">
                <a:solidFill>
                  <a:srgbClr val="3333CC"/>
                </a:solidFill>
                <a:latin typeface="Times New Roman"/>
                <a:cs typeface="Times New Roman"/>
              </a:rPr>
              <a:t>«незнания»</a:t>
            </a:r>
            <a:endParaRPr sz="2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6205728" y="190500"/>
            <a:ext cx="790955" cy="11216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-685800" y="304800"/>
            <a:ext cx="8229600" cy="1143000"/>
          </a:xfrm>
          <a:prstGeom prst="rect">
            <a:avLst/>
          </a:prstGeom>
        </p:spPr>
        <p:txBody>
          <a:bodyPr vert="horz" wrap="square" lIns="0" tIns="57531" rIns="0" bIns="0" rtlCol="0">
            <a:spAutoFit/>
          </a:bodyPr>
          <a:lstStyle/>
          <a:p>
            <a:pPr marL="2188210">
              <a:lnSpc>
                <a:spcPct val="100000"/>
              </a:lnSpc>
            </a:pPr>
            <a:r>
              <a:rPr sz="4000" b="0" spc="-5" dirty="0">
                <a:solidFill>
                  <a:srgbClr val="B76A03"/>
                </a:solidFill>
                <a:latin typeface="Times New Roman"/>
                <a:cs typeface="Times New Roman"/>
              </a:rPr>
              <a:t>Личностные</a:t>
            </a:r>
            <a:r>
              <a:rPr sz="4000" b="0" spc="-55" dirty="0">
                <a:solidFill>
                  <a:srgbClr val="B76A03"/>
                </a:solidFill>
                <a:latin typeface="Times New Roman"/>
                <a:cs typeface="Times New Roman"/>
              </a:rPr>
              <a:t> </a:t>
            </a:r>
            <a:r>
              <a:rPr sz="4000" b="0" spc="-5" dirty="0">
                <a:solidFill>
                  <a:srgbClr val="B76A03"/>
                </a:solidFill>
                <a:latin typeface="Times New Roman"/>
                <a:cs typeface="Times New Roman"/>
              </a:rPr>
              <a:t>УУД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524000" y="1828800"/>
            <a:ext cx="6399530" cy="32626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u="heavy" spc="-65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600" b="1" i="1" u="heavy" dirty="0">
                <a:solidFill>
                  <a:srgbClr val="C00000"/>
                </a:solidFill>
                <a:latin typeface="Times New Roman"/>
                <a:cs typeface="Times New Roman"/>
              </a:rPr>
              <a:t>Морально-этическая</a:t>
            </a:r>
            <a:r>
              <a:rPr sz="2600" b="1" i="1" u="heavy" spc="-114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600" b="1" i="1" u="heavy" dirty="0">
                <a:solidFill>
                  <a:srgbClr val="C00000"/>
                </a:solidFill>
                <a:latin typeface="Times New Roman"/>
                <a:cs typeface="Times New Roman"/>
              </a:rPr>
              <a:t>ориентация:</a:t>
            </a:r>
            <a:endParaRPr sz="2600" dirty="0">
              <a:latin typeface="Times New Roman"/>
              <a:cs typeface="Times New Roman"/>
            </a:endParaRPr>
          </a:p>
          <a:p>
            <a:pPr marL="180340" marR="180975" indent="-167640">
              <a:lnSpc>
                <a:spcPct val="100000"/>
              </a:lnSpc>
              <a:spcBef>
                <a:spcPts val="585"/>
              </a:spcBef>
              <a:buClr>
                <a:srgbClr val="FFFFFF"/>
              </a:buClr>
              <a:buSzPct val="60416"/>
              <a:buFont typeface="Wingdings"/>
              <a:buChar char=""/>
              <a:tabLst>
                <a:tab pos="180975" algn="l"/>
                <a:tab pos="2709545" algn="l"/>
              </a:tabLst>
            </a:pPr>
            <a:r>
              <a:rPr sz="2400" dirty="0">
                <a:solidFill>
                  <a:srgbClr val="3333CC"/>
                </a:solidFill>
                <a:latin typeface="Times New Roman"/>
                <a:cs typeface="Times New Roman"/>
              </a:rPr>
              <a:t>знание основных	моральных</a:t>
            </a:r>
            <a:r>
              <a:rPr sz="2400" spc="-100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333CC"/>
                </a:solidFill>
                <a:latin typeface="Times New Roman"/>
                <a:cs typeface="Times New Roman"/>
              </a:rPr>
              <a:t>норм  (справедливое распределение,</a:t>
            </a:r>
            <a:r>
              <a:rPr sz="2400" spc="-120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333CC"/>
                </a:solidFill>
                <a:latin typeface="Times New Roman"/>
                <a:cs typeface="Times New Roman"/>
              </a:rPr>
              <a:t>взаимопомощь,  естественность);</a:t>
            </a:r>
            <a:endParaRPr sz="2400" dirty="0">
              <a:latin typeface="Times New Roman"/>
              <a:cs typeface="Times New Roman"/>
            </a:endParaRPr>
          </a:p>
          <a:p>
            <a:pPr marL="180340" indent="-167640">
              <a:lnSpc>
                <a:spcPct val="100000"/>
              </a:lnSpc>
              <a:spcBef>
                <a:spcPts val="575"/>
              </a:spcBef>
              <a:buClr>
                <a:srgbClr val="FFFFFF"/>
              </a:buClr>
              <a:buSzPct val="60416"/>
              <a:buFont typeface="Wingdings"/>
              <a:buChar char=""/>
              <a:tabLst>
                <a:tab pos="180975" algn="l"/>
              </a:tabLst>
            </a:pPr>
            <a:r>
              <a:rPr sz="2400" dirty="0">
                <a:solidFill>
                  <a:srgbClr val="3333CC"/>
                </a:solidFill>
                <a:latin typeface="Times New Roman"/>
                <a:cs typeface="Times New Roman"/>
              </a:rPr>
              <a:t>ориентация на </a:t>
            </a:r>
            <a:r>
              <a:rPr sz="2400" spc="-5" dirty="0">
                <a:solidFill>
                  <a:srgbClr val="3333CC"/>
                </a:solidFill>
                <a:latin typeface="Times New Roman"/>
                <a:cs typeface="Times New Roman"/>
              </a:rPr>
              <a:t>выполнение моральных</a:t>
            </a:r>
            <a:r>
              <a:rPr sz="2400" spc="15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333CC"/>
                </a:solidFill>
                <a:latin typeface="Times New Roman"/>
                <a:cs typeface="Times New Roman"/>
              </a:rPr>
              <a:t>норм,</a:t>
            </a:r>
            <a:endParaRPr sz="2400" dirty="0">
              <a:latin typeface="Times New Roman"/>
              <a:cs typeface="Times New Roman"/>
            </a:endParaRPr>
          </a:p>
          <a:p>
            <a:pPr marL="180340" marR="5080" indent="-167640">
              <a:lnSpc>
                <a:spcPct val="100000"/>
              </a:lnSpc>
              <a:spcBef>
                <a:spcPts val="575"/>
              </a:spcBef>
              <a:buClr>
                <a:srgbClr val="FFFFFF"/>
              </a:buClr>
              <a:buSzPct val="60416"/>
              <a:buFont typeface="Wingdings"/>
              <a:buChar char=""/>
              <a:tabLst>
                <a:tab pos="180975" algn="l"/>
              </a:tabLst>
            </a:pPr>
            <a:r>
              <a:rPr sz="2400" dirty="0">
                <a:solidFill>
                  <a:srgbClr val="3333CC"/>
                </a:solidFill>
                <a:latin typeface="Times New Roman"/>
                <a:cs typeface="Times New Roman"/>
              </a:rPr>
              <a:t>способность к решению моральных проблем</a:t>
            </a:r>
            <a:r>
              <a:rPr sz="2400" spc="-105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333CC"/>
                </a:solidFill>
                <a:latin typeface="Times New Roman"/>
                <a:cs typeface="Times New Roman"/>
              </a:rPr>
              <a:t>на  основе</a:t>
            </a:r>
            <a:r>
              <a:rPr sz="2400" spc="-105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333CC"/>
                </a:solidFill>
                <a:latin typeface="Times New Roman"/>
                <a:cs typeface="Times New Roman"/>
              </a:rPr>
              <a:t>децентрации,</a:t>
            </a:r>
            <a:endParaRPr sz="2400" dirty="0">
              <a:latin typeface="Times New Roman"/>
              <a:cs typeface="Times New Roman"/>
            </a:endParaRPr>
          </a:p>
          <a:p>
            <a:pPr marL="180340" indent="-167640">
              <a:lnSpc>
                <a:spcPct val="100000"/>
              </a:lnSpc>
              <a:spcBef>
                <a:spcPts val="575"/>
              </a:spcBef>
              <a:buClr>
                <a:srgbClr val="FFFFFF"/>
              </a:buClr>
              <a:buSzPct val="58333"/>
              <a:buFont typeface="Wingdings"/>
              <a:buChar char=""/>
              <a:tabLst>
                <a:tab pos="180975" algn="l"/>
              </a:tabLst>
            </a:pPr>
            <a:r>
              <a:rPr sz="2400" dirty="0">
                <a:solidFill>
                  <a:srgbClr val="3333CC"/>
                </a:solidFill>
                <a:latin typeface="Times New Roman"/>
                <a:cs typeface="Times New Roman"/>
              </a:rPr>
              <a:t>оценка своих</a:t>
            </a:r>
            <a:r>
              <a:rPr sz="2400" spc="-95" dirty="0">
                <a:solidFill>
                  <a:srgbClr val="3333CC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333CC"/>
                </a:solidFill>
                <a:latin typeface="Times New Roman"/>
                <a:cs typeface="Times New Roman"/>
              </a:rPr>
              <a:t>поступков.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34</TotalTime>
  <Words>669</Words>
  <Application>Microsoft Office PowerPoint</Application>
  <PresentationFormat>Экран (4:3)</PresentationFormat>
  <Paragraphs>144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Апекс</vt:lpstr>
      <vt:lpstr>«УНИВЕРСАЛЬНЫЕ УЧЕБНЫЕ ДЕЙСТВИЯ»</vt:lpstr>
      <vt:lpstr>Слайд 2</vt:lpstr>
      <vt:lpstr>Понятие УУД</vt:lpstr>
      <vt:lpstr>Универсальные учебные действия (УУД)</vt:lpstr>
      <vt:lpstr>Виды УУД</vt:lpstr>
      <vt:lpstr>Личностные УУД</vt:lpstr>
      <vt:lpstr>Личностные УУД</vt:lpstr>
      <vt:lpstr>Личностные УУД</vt:lpstr>
      <vt:lpstr>Личностные УУД</vt:lpstr>
      <vt:lpstr>Познавательные УУД</vt:lpstr>
      <vt:lpstr>Познавательные УУД</vt:lpstr>
      <vt:lpstr>Познавательные УУД</vt:lpstr>
      <vt:lpstr>Регулятивные УУД</vt:lpstr>
      <vt:lpstr>Регулятивные учебные действия</vt:lpstr>
      <vt:lpstr>Регулятивные учебные действия</vt:lpstr>
      <vt:lpstr>Регулятивные учебные действия</vt:lpstr>
      <vt:lpstr>Регулятивные универсальные учебные действия отражают </vt:lpstr>
      <vt:lpstr>Два взгляда на получаемый современный  образовательный результат</vt:lpstr>
      <vt:lpstr>Коммуникативные УУД</vt:lpstr>
      <vt:lpstr>Коммуникативные учебныедействия </vt:lpstr>
      <vt:lpstr>Коммуникативные учебные действия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Логвинова И.М. – заместитель директора ИСИО РАО</dc:title>
  <dc:creator>USER</dc:creator>
  <cp:lastModifiedBy>Гимназия №1</cp:lastModifiedBy>
  <cp:revision>5</cp:revision>
  <dcterms:created xsi:type="dcterms:W3CDTF">2017-03-12T04:44:44Z</dcterms:created>
  <dcterms:modified xsi:type="dcterms:W3CDTF">2017-03-12T05:24:28Z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2015-02-09T00:00:00Z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2017-03-12T00:00:00Z</vt:filetime>
  </property>
</Properties>
</file>