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8"/>
  </p:notesMasterIdLst>
  <p:sldIdLst>
    <p:sldId id="274" r:id="rId4"/>
    <p:sldId id="275" r:id="rId5"/>
    <p:sldId id="297" r:id="rId6"/>
    <p:sldId id="298" r:id="rId7"/>
    <p:sldId id="306" r:id="rId8"/>
    <p:sldId id="299" r:id="rId9"/>
    <p:sldId id="300" r:id="rId10"/>
    <p:sldId id="301" r:id="rId11"/>
    <p:sldId id="302" r:id="rId12"/>
    <p:sldId id="294" r:id="rId13"/>
    <p:sldId id="295" r:id="rId14"/>
    <p:sldId id="291" r:id="rId15"/>
    <p:sldId id="296" r:id="rId16"/>
    <p:sldId id="278" r:id="rId17"/>
    <p:sldId id="305" r:id="rId18"/>
    <p:sldId id="283" r:id="rId19"/>
    <p:sldId id="304" r:id="rId20"/>
    <p:sldId id="279" r:id="rId21"/>
    <p:sldId id="257" r:id="rId22"/>
    <p:sldId id="284" r:id="rId23"/>
    <p:sldId id="259" r:id="rId24"/>
    <p:sldId id="286" r:id="rId25"/>
    <p:sldId id="287" r:id="rId26"/>
    <p:sldId id="260" r:id="rId27"/>
    <p:sldId id="289" r:id="rId28"/>
    <p:sldId id="262" r:id="rId29"/>
    <p:sldId id="264" r:id="rId30"/>
    <p:sldId id="265" r:id="rId31"/>
    <p:sldId id="266" r:id="rId32"/>
    <p:sldId id="267" r:id="rId33"/>
    <p:sldId id="268" r:id="rId34"/>
    <p:sldId id="269" r:id="rId35"/>
    <p:sldId id="263" r:id="rId36"/>
    <p:sldId id="30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4BAD4-7598-4BFE-8AC1-138E8B13731B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71282-3B3D-4D5B-AB4A-6761191EDB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490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1282-3B3D-4D5B-AB4A-6761191EDBC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3BF2AC4-1A66-4249-A156-A2FC5B781ADD}" type="slidenum">
              <a:rPr lang="en-US" altLang="ru-RU">
                <a:solidFill>
                  <a:prstClr val="black"/>
                </a:solidFill>
              </a:rPr>
              <a:pPr/>
              <a:t>19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982E43E-C278-4498-82F2-02F5681D22C0}" type="slidenum">
              <a:rPr lang="en-US" altLang="ru-RU">
                <a:solidFill>
                  <a:prstClr val="black"/>
                </a:solidFill>
              </a:rPr>
              <a:pPr/>
              <a:t>21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4241128-F9ED-4F6D-8166-5D684103F5C0}" type="slidenum">
              <a:rPr lang="en-US" altLang="ru-RU">
                <a:solidFill>
                  <a:prstClr val="black"/>
                </a:solidFill>
              </a:rPr>
              <a:pPr/>
              <a:t>24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44B36BC-7855-412E-AB29-535A2AFA19A7}" type="slidenum">
              <a:rPr lang="en-US" altLang="ru-RU">
                <a:solidFill>
                  <a:prstClr val="black"/>
                </a:solidFill>
              </a:rPr>
              <a:pPr/>
              <a:t>26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31AC20-3C95-4DD8-9E55-B911AF90FBD9}" type="slidenum">
              <a:rPr lang="en-US" altLang="ru-RU">
                <a:solidFill>
                  <a:prstClr val="black"/>
                </a:solidFill>
              </a:rPr>
              <a:pPr/>
              <a:t>33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8010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15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242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9C614B9-3157-494B-A1DE-15D60AEFA5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3126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ACC002A-2234-4CA8-9EFA-B1C2E65B56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3151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b="1" smtClean="0">
              <a:solidFill>
                <a:prstClr val="black"/>
              </a:solidFill>
              <a:latin typeface="Arial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C88FFBF-2FFE-42D3-AFAF-847BFABEBC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9703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F8525C0-2EAE-4E76-ACC1-BD43FDEAAE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5236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C406EC4-5EF0-4788-88D7-527AB8D7BA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5098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91E9A12-8E53-4F05-BABF-56EB86E919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7060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27ECA1F-B846-4386-8BCB-1DC208B7A5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8110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D197F06-BB01-40D5-A046-79B31A93B9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089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182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F1375E5-7E17-4B88-96DA-4BDEA7946B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6894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A1FC0A6-12C5-4678-96EE-0DF3350816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9057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F48D35-73FF-478E-90A6-8A9F216FDB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8877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11BC818-7C63-4401-8764-0760565A47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7761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24FC6BE-D9DB-45BD-8FCB-29D6F575C3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0040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b="1" smtClean="0">
              <a:solidFill>
                <a:prstClr val="black"/>
              </a:solidFill>
              <a:latin typeface="Arial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4E88053-122A-4453-A4DE-04B2C5603D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3142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ACD1F6B-45F0-45EC-A7FE-43F39DD15C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4082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D893092-25A0-4ED9-AFC1-EE1332E730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7236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7E0E563-3096-4C93-B927-B10E263CC9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17048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051B2A3-976D-49FD-B6D8-4DA832B0FE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922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515008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9CD00F2-9C13-46B5-95F1-B8B6AC3408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967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300E824-1B94-426B-8AA0-8E62C129A1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73045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CAEF633-57D2-46BC-B9EC-42F00AE265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893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70F4210-6066-4B61-9040-9A151FD7FB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325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93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17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796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0749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957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15343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711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rgbClr val="073E87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rgbClr val="073E87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rgbClr val="073E87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8B4A4D2-64B1-4E96-B458-5CF07B993BA7}" type="slidenum">
              <a:rPr lang="ru-RU" altLang="ru-RU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158039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rgbClr val="073E87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rgbClr val="073E87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rgbClr val="073E87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999B2BF-8687-4AAF-B944-FDEF4852C6BF}" type="slidenum">
              <a:rPr lang="ru-RU" altLang="ru-RU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389387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871538" y="620688"/>
            <a:ext cx="7408862" cy="5505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b="1" dirty="0" smtClean="0"/>
              <a:t>Служба школьной медиации или Школьная служба примирения</a:t>
            </a:r>
          </a:p>
          <a:p>
            <a:pPr algn="ctr" eaLnBrk="1" hangingPunct="1">
              <a:buFontTx/>
              <a:buNone/>
            </a:pPr>
            <a:endParaRPr lang="ru-RU" altLang="ru-RU" b="1" dirty="0" smtClean="0"/>
          </a:p>
          <a:p>
            <a:pPr marL="0" lvl="0" indent="0" algn="ctr">
              <a:lnSpc>
                <a:spcPct val="115000"/>
              </a:lnSpc>
              <a:spcAft>
                <a:spcPts val="0"/>
              </a:spcAft>
              <a:buClrTx/>
              <a:buSzTx/>
              <a:buNone/>
            </a:pPr>
            <a:r>
              <a:rPr lang="ru-RU" b="1" i="1" u="sng" kern="0" dirty="0">
                <a:solidFill>
                  <a:schemeClr val="accent2">
                    <a:lumMod val="50000"/>
                  </a:schemeClr>
                </a:solidFill>
                <a:latin typeface="Segoe Script"/>
                <a:ea typeface="Calibri"/>
                <a:cs typeface="Times New Roman"/>
              </a:rPr>
              <a:t>Девиз: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lvl="0" indent="0" algn="ctr">
              <a:lnSpc>
                <a:spcPct val="115000"/>
              </a:lnSpc>
              <a:spcAft>
                <a:spcPts val="0"/>
              </a:spcAft>
              <a:buClrTx/>
              <a:buSzTx/>
              <a:buNone/>
            </a:pPr>
            <a:r>
              <a:rPr lang="ru-RU" b="1" i="1" kern="0" dirty="0">
                <a:solidFill>
                  <a:schemeClr val="accent2">
                    <a:lumMod val="50000"/>
                  </a:schemeClr>
                </a:solidFill>
                <a:latin typeface="Segoe Script"/>
                <a:ea typeface="Calibri"/>
                <a:cs typeface="Times New Roman"/>
              </a:rPr>
              <a:t>Есть конфликт?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lvl="0" indent="0" algn="ctr">
              <a:lnSpc>
                <a:spcPct val="115000"/>
              </a:lnSpc>
              <a:spcAft>
                <a:spcPts val="0"/>
              </a:spcAft>
              <a:buClrTx/>
              <a:buSzTx/>
              <a:buNone/>
            </a:pPr>
            <a:r>
              <a:rPr lang="ru-RU" b="1" i="1" kern="0" dirty="0">
                <a:solidFill>
                  <a:schemeClr val="accent2">
                    <a:lumMod val="50000"/>
                  </a:schemeClr>
                </a:solidFill>
                <a:latin typeface="Segoe Script"/>
                <a:ea typeface="Calibri"/>
                <a:cs typeface="Times New Roman"/>
              </a:rPr>
              <a:t>Иди к нам, решим проблему вместе!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lvl="0" indent="0" algn="ctr">
              <a:lnSpc>
                <a:spcPct val="115000"/>
              </a:lnSpc>
              <a:spcAft>
                <a:spcPts val="0"/>
              </a:spcAft>
              <a:buClrTx/>
              <a:buSzTx/>
              <a:buNone/>
            </a:pPr>
            <a:r>
              <a:rPr lang="ru-RU" b="1" i="1" u="sng" kern="0" dirty="0">
                <a:solidFill>
                  <a:schemeClr val="accent2">
                    <a:lumMod val="50000"/>
                  </a:schemeClr>
                </a:solidFill>
                <a:latin typeface="Segoe Script"/>
                <a:ea typeface="Calibri"/>
                <a:cs typeface="Times New Roman"/>
              </a:rPr>
              <a:t>Наша цель: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lvl="0" indent="0" algn="ctr">
              <a:lnSpc>
                <a:spcPct val="115000"/>
              </a:lnSpc>
              <a:spcAft>
                <a:spcPts val="0"/>
              </a:spcAft>
              <a:buClrTx/>
              <a:buSzTx/>
              <a:buNone/>
            </a:pPr>
            <a:r>
              <a:rPr lang="ru-RU" b="1" i="1" kern="0" dirty="0">
                <a:solidFill>
                  <a:schemeClr val="accent2">
                    <a:lumMod val="50000"/>
                  </a:schemeClr>
                </a:solidFill>
                <a:latin typeface="Segoe Script"/>
                <a:ea typeface="Calibri"/>
                <a:cs typeface="Times New Roman"/>
              </a:rPr>
              <a:t>Принять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lvl="0" indent="0" algn="ctr">
              <a:lnSpc>
                <a:spcPct val="115000"/>
              </a:lnSpc>
              <a:spcAft>
                <a:spcPts val="0"/>
              </a:spcAft>
              <a:buClrTx/>
              <a:buSzTx/>
              <a:buNone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Segoe Script"/>
                <a:ea typeface="Calibri"/>
                <a:cs typeface="Times New Roman"/>
              </a:rPr>
              <a:t>Понять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lvl="0" indent="0" algn="ctr">
              <a:lnSpc>
                <a:spcPct val="115000"/>
              </a:lnSpc>
              <a:spcAft>
                <a:spcPts val="0"/>
              </a:spcAft>
              <a:buClrTx/>
              <a:buSzTx/>
              <a:buNone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Segoe Script"/>
                <a:ea typeface="Calibri"/>
                <a:cs typeface="Times New Roman"/>
              </a:rPr>
              <a:t>Помочь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algn="ctr" eaLnBrk="1" hangingPunct="1">
              <a:buFontTx/>
              <a:buNone/>
            </a:pPr>
            <a:endParaRPr lang="ru-RU" altLang="ru-RU" sz="3600" b="1" dirty="0" smtClean="0"/>
          </a:p>
          <a:p>
            <a:pPr eaLnBrk="1" hangingPunct="1">
              <a:buFontTx/>
              <a:buNone/>
            </a:pPr>
            <a:endParaRPr lang="ru-RU" altLang="ru-RU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71758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268760"/>
            <a:ext cx="8172450" cy="48574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Конституция РФ</a:t>
            </a:r>
            <a:endParaRPr lang="ru-RU" sz="22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Гражданский кодекс</a:t>
            </a:r>
            <a:endParaRPr lang="ru-RU" sz="22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Семейный кодекс</a:t>
            </a:r>
            <a:endParaRPr lang="ru-RU" sz="22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Трудовой кодекс</a:t>
            </a:r>
            <a:endParaRPr lang="ru-RU" sz="22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ФЗ от 24 июля 1998 года № 124-ФЗ «Об основных гарантиях прав ребенка в РФ»</a:t>
            </a:r>
            <a:endParaRPr lang="ru-RU" sz="22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ФЗ от 29 декабря 2012 года № 273-ФЗ «Об образовании в РФ»</a:t>
            </a:r>
            <a:endParaRPr lang="ru-RU" sz="22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Конвенция о правах ребенка</a:t>
            </a:r>
            <a:endParaRPr lang="ru-RU" sz="22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/>
              <a:buChar char=""/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ФЗ № 193 «Об альтернативной процедуре урегулирования споров с участием посредника (процедуре медиации)»</a:t>
            </a:r>
            <a:endParaRPr lang="ru-RU" sz="22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260649"/>
            <a:ext cx="8229600" cy="122413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>Правовая основа организации службы школьной медиации в ОУ:</a:t>
            </a:r>
            <a:r>
              <a:rPr lang="ru-RU" sz="32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3200" dirty="0" smtClean="0">
                <a:latin typeface="Calibri"/>
                <a:ea typeface="Calibri"/>
                <a:cs typeface="Times New Roman"/>
              </a:rPr>
            </a:br>
            <a:endParaRPr lang="ru-R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68353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28600"/>
            <a:ext cx="7526337" cy="2192338"/>
          </a:xfrm>
        </p:spPr>
        <p:txBody>
          <a:bodyPr/>
          <a:lstStyle/>
          <a:p>
            <a:pPr eaLnBrk="1" hangingPunct="1"/>
            <a:r>
              <a:rPr lang="ru-RU" sz="2100" b="1" dirty="0" smtClean="0"/>
              <a:t/>
            </a:r>
            <a:br>
              <a:rPr lang="ru-RU" sz="2100" b="1" dirty="0" smtClean="0"/>
            </a:b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</a:rPr>
              <a:t>Пункт 64 Плана первоочередных мероприятий до 2014 года по реализации важнейших положений Национальной стратегии действий в интересах детей на 2012 - 2017 годы, утвержденного распоряжением Правительства Российской Федерации от 15 октября 2012 г. № 1916-р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636838"/>
            <a:ext cx="7928049" cy="33051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500" b="1" dirty="0" smtClean="0"/>
              <a:t>В образовательных организациях должны быть организованы службы школьной медиации, обеспечивающие защиту прав детей и создающие условия для формирования безопасного пространства, равных возможностей и защиты их интересов.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09" y="188640"/>
            <a:ext cx="8736971" cy="655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b="1" smtClean="0"/>
              <a:t>Процедура медиации</a:t>
            </a:r>
            <a:r>
              <a:rPr lang="ru-RU" smtClean="0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500" b="1" smtClean="0"/>
              <a:t>способ урегулирования споров при содействии медиатора (независимое лицо либо независимые лица, привлекаемые сторонами в качестве посредников в урегулировании спора для содействия в выработке сторонами решения по существу спора) на основе добровольного согласия сторон в целях достижения ими взаимоприемлемого решения.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620688"/>
            <a:ext cx="8172450" cy="583264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000" dirty="0" smtClean="0"/>
          </a:p>
          <a:p>
            <a:r>
              <a:rPr lang="ru-RU" sz="2000" dirty="0" smtClean="0"/>
              <a:t>Приказ о создании Службы школьной медиации.</a:t>
            </a:r>
          </a:p>
          <a:p>
            <a:r>
              <a:rPr lang="ru-RU" sz="2000" dirty="0" smtClean="0"/>
              <a:t>Положение о работе Службы школьной медиации</a:t>
            </a:r>
          </a:p>
          <a:p>
            <a:r>
              <a:rPr lang="ru-RU" sz="2000" dirty="0" smtClean="0"/>
              <a:t> Устав Службы школьной медиации</a:t>
            </a:r>
          </a:p>
          <a:p>
            <a:pPr lvl="0"/>
            <a:r>
              <a:rPr lang="ru-RU" sz="2000" dirty="0" smtClean="0"/>
              <a:t>План </a:t>
            </a:r>
          </a:p>
          <a:p>
            <a:pPr lvl="0"/>
            <a:r>
              <a:rPr lang="ru-RU" sz="2000" dirty="0" smtClean="0"/>
              <a:t>Программы по каждому направлению конфликта</a:t>
            </a:r>
          </a:p>
          <a:p>
            <a:r>
              <a:rPr lang="ru-RU" sz="2000" dirty="0" smtClean="0"/>
              <a:t>Примирительные договоры</a:t>
            </a:r>
          </a:p>
          <a:p>
            <a:pPr lvl="0"/>
            <a:r>
              <a:rPr lang="ru-RU" sz="2000" dirty="0" smtClean="0"/>
              <a:t>Заявление (бланк) </a:t>
            </a:r>
          </a:p>
          <a:p>
            <a:r>
              <a:rPr lang="ru-RU" sz="2000" dirty="0" smtClean="0"/>
              <a:t>Журнал регистрации обращений</a:t>
            </a:r>
          </a:p>
          <a:p>
            <a:r>
              <a:rPr lang="ru-RU" sz="2000" dirty="0" smtClean="0"/>
              <a:t>Регистрационные карточки</a:t>
            </a:r>
          </a:p>
          <a:p>
            <a:pPr lvl="0"/>
            <a:r>
              <a:rPr lang="ru-RU" sz="2000" dirty="0" smtClean="0"/>
              <a:t>Протокол заседаний</a:t>
            </a:r>
            <a:endParaRPr lang="ru-RU" sz="2000" dirty="0"/>
          </a:p>
          <a:p>
            <a:pPr lvl="0"/>
            <a:r>
              <a:rPr lang="ru-RU" sz="2000" dirty="0"/>
              <a:t>Описание выполненной работы с выводами и предложениями</a:t>
            </a:r>
          </a:p>
          <a:p>
            <a:pPr lvl="0"/>
            <a:r>
              <a:rPr lang="ru-RU" sz="2000" dirty="0"/>
              <a:t>Материал для работы, памятки, буклеты, </a:t>
            </a:r>
            <a:r>
              <a:rPr lang="ru-RU" sz="2000" dirty="0" smtClean="0"/>
              <a:t>рекомендации, разработки </a:t>
            </a:r>
            <a:r>
              <a:rPr lang="ru-RU" sz="2000" dirty="0"/>
              <a:t>классных часов, бесед, родительских собраний, </a:t>
            </a:r>
            <a:r>
              <a:rPr lang="ru-RU" sz="2000" dirty="0" smtClean="0"/>
              <a:t>методических совещаний и т.д.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188640"/>
            <a:ext cx="8229600" cy="72007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ru-RU" sz="4000" b="1" dirty="0" smtClean="0"/>
              <a:t>Документация</a:t>
            </a:r>
          </a:p>
        </p:txBody>
      </p:sp>
    </p:spTree>
    <p:extLst>
      <p:ext uri="{BB962C8B-B14F-4D97-AF65-F5344CB8AC3E}">
        <p14:creationId xmlns:p14="http://schemas.microsoft.com/office/powerpoint/2010/main" val="368353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2132856"/>
            <a:ext cx="8172450" cy="399330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ru-RU" sz="2800" b="1" dirty="0" smtClean="0"/>
              <a:t>добровольности</a:t>
            </a:r>
            <a:r>
              <a:rPr lang="ru-RU" sz="2800" b="1" dirty="0"/>
              <a:t>, </a:t>
            </a:r>
          </a:p>
          <a:p>
            <a:pPr lvl="0"/>
            <a:r>
              <a:rPr lang="ru-RU" sz="2800" b="1" dirty="0"/>
              <a:t>конфиденциальности, </a:t>
            </a:r>
          </a:p>
          <a:p>
            <a:pPr lvl="0"/>
            <a:r>
              <a:rPr lang="ru-RU" sz="2800" b="1" dirty="0"/>
              <a:t>нейтральности,</a:t>
            </a:r>
          </a:p>
          <a:p>
            <a:pPr lvl="0"/>
            <a:r>
              <a:rPr lang="ru-RU" sz="2800" b="1" dirty="0"/>
              <a:t>личной ответственности участников,</a:t>
            </a:r>
          </a:p>
          <a:p>
            <a:pPr lvl="0"/>
            <a:r>
              <a:rPr lang="ru-RU" sz="2800" b="1" dirty="0"/>
              <a:t>сотрудничества и равноправия сторон, </a:t>
            </a:r>
          </a:p>
          <a:p>
            <a:pPr lvl="0"/>
            <a:r>
              <a:rPr lang="ru-RU" sz="2800" b="1" dirty="0"/>
              <a:t>беспристрастности и независимости медиатора.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404813"/>
            <a:ext cx="8229600" cy="12525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Процедура медиации проводится при взаимном волеизъявлении сторон на основе принципов: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endParaRPr lang="ru-RU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2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772816"/>
            <a:ext cx="8172450" cy="435334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ru-RU" sz="2800" dirty="0" smtClean="0"/>
              <a:t>Усиление </a:t>
            </a:r>
            <a:r>
              <a:rPr lang="ru-RU" sz="2800" dirty="0"/>
              <a:t>социального расслоения</a:t>
            </a:r>
          </a:p>
          <a:p>
            <a:pPr lvl="0"/>
            <a:r>
              <a:rPr lang="ru-RU" sz="2800" dirty="0"/>
              <a:t>Морально-нравственная и ценностная дезориентация</a:t>
            </a:r>
          </a:p>
          <a:p>
            <a:pPr lvl="0"/>
            <a:r>
              <a:rPr lang="ru-RU" sz="2800" dirty="0" smtClean="0"/>
              <a:t>Усиление миграционных процессов</a:t>
            </a:r>
            <a:endParaRPr lang="ru-RU" sz="2800" dirty="0"/>
          </a:p>
          <a:p>
            <a:pPr lvl="0"/>
            <a:r>
              <a:rPr lang="ru-RU" sz="2800" dirty="0"/>
              <a:t>Детско-родительские отношения</a:t>
            </a:r>
          </a:p>
          <a:p>
            <a:pPr lvl="0"/>
            <a:r>
              <a:rPr lang="ru-RU" sz="2800" dirty="0" smtClean="0"/>
              <a:t>Ослабление роли семьи как фундаментального общественного института (неблагополучные семьи)</a:t>
            </a:r>
            <a:endParaRPr lang="ru-RU" sz="2800" dirty="0"/>
          </a:p>
          <a:p>
            <a:pPr lvl="0"/>
            <a:r>
              <a:rPr lang="ru-RU" sz="2800" dirty="0"/>
              <a:t>И т.д.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404813"/>
            <a:ext cx="8229600" cy="12525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ru-RU" sz="4000" dirty="0" smtClean="0"/>
              <a:t>Причины споров и конфликтов:</a:t>
            </a:r>
            <a:br>
              <a:rPr lang="ru-RU" sz="4000" dirty="0" smtClean="0"/>
            </a:br>
            <a:endParaRPr lang="ru-RU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3543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7826" name="Picture 2" descr="https://ds05.infourok.ru/uploads/ex/0802/0008ce19-9e1f3245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844825"/>
            <a:ext cx="8172450" cy="403244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1</a:t>
            </a:r>
            <a:r>
              <a:rPr lang="ru-RU" sz="2800" dirty="0"/>
              <a:t>.«Ученик» – «Ученик», «Сверстники»;</a:t>
            </a:r>
          </a:p>
          <a:p>
            <a:pPr marL="0" indent="0">
              <a:buNone/>
            </a:pPr>
            <a:r>
              <a:rPr lang="ru-RU" sz="2800" dirty="0"/>
              <a:t>2.«Ученик» - «Учитель»;</a:t>
            </a:r>
          </a:p>
          <a:p>
            <a:pPr marL="0" indent="0">
              <a:buNone/>
            </a:pPr>
            <a:r>
              <a:rPr lang="ru-RU" sz="2800" dirty="0"/>
              <a:t>3.«Ученик» – «Родитель»;</a:t>
            </a:r>
          </a:p>
          <a:p>
            <a:pPr marL="0" indent="0">
              <a:buNone/>
            </a:pPr>
            <a:r>
              <a:rPr lang="ru-RU" sz="2800" dirty="0"/>
              <a:t>4.«Учитель» – «Родитель», «Родители»;</a:t>
            </a:r>
          </a:p>
          <a:p>
            <a:pPr marL="0" indent="0">
              <a:buNone/>
            </a:pPr>
            <a:r>
              <a:rPr lang="ru-RU" sz="2800" dirty="0"/>
              <a:t>5.«Педагог» – «Педагог», «Администрация».</a:t>
            </a:r>
          </a:p>
          <a:p>
            <a:pPr marL="0" indent="0" algn="ctr">
              <a:buNone/>
            </a:pPr>
            <a:r>
              <a:rPr lang="ru-RU" sz="2800" b="1" dirty="0"/>
              <a:t>Большую часть занимают конфликты в системе «Ученик-Ученик».</a:t>
            </a:r>
          </a:p>
          <a:p>
            <a:pPr eaLnBrk="1" hangingPunct="1">
              <a:buFontTx/>
              <a:buNone/>
            </a:pPr>
            <a:endParaRPr lang="ru-RU" altLang="ru-RU" dirty="0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404813"/>
            <a:ext cx="8229600" cy="12525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ru-RU" sz="2800" b="1" dirty="0" smtClean="0"/>
              <a:t>Служба ориентирована на разрешение споров и конфликтов в следующих межличностных отношениях:</a:t>
            </a:r>
          </a:p>
        </p:txBody>
      </p:sp>
    </p:spTree>
    <p:extLst>
      <p:ext uri="{BB962C8B-B14F-4D97-AF65-F5344CB8AC3E}">
        <p14:creationId xmlns:p14="http://schemas.microsoft.com/office/powerpoint/2010/main" val="21652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60649"/>
            <a:ext cx="6934200" cy="864096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4D4D4D"/>
                </a:solidFill>
              </a:rPr>
              <a:t>Профилактическая работа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052736"/>
            <a:ext cx="6934200" cy="4967064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Профилактика конфликта (превентивные методы) – один из важнейших видов деятельности педагогов, направленный на выявление причин конфликта в динамике его развития. Основным источником предупреждения конфликтов должно быть </a:t>
            </a:r>
            <a:r>
              <a:rPr lang="ru-RU" alt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комплексное изучение условий и факторов, влияющих на возникновение противоречий между субъектами образовательного пространства</a:t>
            </a:r>
            <a:r>
              <a:rPr lang="ru-RU" altLang="ru-RU" sz="2400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. В педагогическом и детском коллективе такими факторами могут быть: </a:t>
            </a:r>
            <a:r>
              <a:rPr lang="ru-RU" alt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авторитарный стиль управления, обучения и воспитания; высокий  стиль социальной напряженности в школе, социальная </a:t>
            </a:r>
            <a:r>
              <a:rPr lang="ru-RU" alt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дезадаптация</a:t>
            </a:r>
            <a:r>
              <a:rPr lang="ru-RU" alt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социальная леность; постоянная борьба за лидерство и деление на </a:t>
            </a:r>
            <a:r>
              <a:rPr lang="ru-RU" alt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микрогруппы</a:t>
            </a:r>
            <a:r>
              <a:rPr lang="ru-RU" alt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</a:pPr>
            <a:endParaRPr lang="en-US" alt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69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836712"/>
            <a:ext cx="8172450" cy="525390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 typeface="Symbol" pitchFamily="18" charset="2"/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ru-RU" b="1" u="sng" dirty="0" smtClean="0">
                <a:latin typeface="Times New Roman"/>
                <a:ea typeface="Calibri"/>
                <a:cs typeface="Times New Roman"/>
              </a:rPr>
              <a:t>Служба школьной медиации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– это объединение участников образовательно – воспитательного процесса различных уровней (сотрудников ОО, учеников, родителей, и др.), направленное на оказание содействия в предотвращении и разрешении конфликтных ситуаций, возникающих в процессе учебно-воспитательной деятельности, с помощью метода школьной медиации и медиативного подхода, и использование воспитательной практики в профилактической работе и мероприятиях, направленных на работу с последствиями конфликтов, асоциальных проявлений, правонарушений. 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 eaLnBrk="1" hangingPunct="1">
              <a:buFontTx/>
              <a:buNone/>
            </a:pPr>
            <a:endParaRPr lang="ru-RU" altLang="ru-RU" dirty="0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404813"/>
            <a:ext cx="8229600" cy="12525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endParaRPr lang="ru-RU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44808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2384425"/>
            <a:ext cx="8172450" cy="374173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 typeface="Symbol" pitchFamily="18" charset="2"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ru-RU" altLang="ru-RU" dirty="0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764704"/>
            <a:ext cx="8229600" cy="129614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Профилактическая работа – одна из самых основных задач школы и СШМ.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3600" b="1" dirty="0" smtClean="0">
                <a:solidFill>
                  <a:srgbClr val="002060"/>
                </a:solidFill>
              </a:rPr>
              <a:t>Рассмотрим профилактические мероприятия по 3 группам: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1. Ученики.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2. Родители.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3. Учителя.</a:t>
            </a:r>
            <a:endParaRPr lang="ru-RU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37681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8641"/>
            <a:ext cx="6934200" cy="720080"/>
          </a:xfrm>
        </p:spPr>
        <p:txBody>
          <a:bodyPr/>
          <a:lstStyle/>
          <a:p>
            <a:pPr algn="ctr" eaLnBrk="1" hangingPunct="1"/>
            <a:r>
              <a:rPr lang="ru-RU" altLang="ru-RU" sz="4000" dirty="0" smtClean="0">
                <a:solidFill>
                  <a:srgbClr val="002060"/>
                </a:solidFill>
              </a:rPr>
              <a:t>1. Ученики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908720"/>
            <a:ext cx="6934200" cy="503488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sz="2400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Профилактическая функция школы  заключается в раннем выявлении конфликтных  несовершеннолетних детей и оказании им своевременной педагогической , психологической, социальной и юридической помощи.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     С этой целью проводятся :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2400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Элементы тренинга с детьми «Бинго– бинго», 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24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400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итательские конференции, 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2400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лассное кино» (просмотры и обсуждения специально подобранных кинофильмов), 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24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труктурированные занятия «Конфликт – это нормально?»   (адаптированные занятие по  разработкам  Е.В. </a:t>
            </a:r>
            <a:r>
              <a:rPr lang="ru-RU" sz="2400" dirty="0" err="1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Гребенкина</a:t>
            </a:r>
            <a:r>
              <a:rPr lang="ru-RU" sz="2400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24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лассные часы «Школа без конфликта», лектории для детей с приглашением работников правоохранительных органов «Конфликты и последствия».</a:t>
            </a:r>
          </a:p>
        </p:txBody>
      </p:sp>
    </p:spTree>
    <p:extLst>
      <p:ext uri="{BB962C8B-B14F-4D97-AF65-F5344CB8AC3E}">
        <p14:creationId xmlns:p14="http://schemas.microsoft.com/office/powerpoint/2010/main" val="20168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980728"/>
            <a:ext cx="8640960" cy="568863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Ежедневное наблюдение за детьми, не упускать ни одного случая ссор и конфликтов, не спускать на то, что сами разберутся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В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ыполнение правил внутреннего распорядка, локальных актов и т.д.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Индивидуальная работа с учащимися и родителями, учителями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Диагностика, мониторинг, анкетирование, направленное на выявление уровня воспитанности, немотивированной агрессии среди детей (16 человек), детей-изгоев, детей, склонных к суицидальным проявлениям, социометрия, отношение учитель-ученик, уровня комфортности, успешности, детско-родительских отношений и т.д.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Стенды на каждом этаже с информацией для всех (детей и родителей) с рекомендациями, советами, лозунгами, призывами, памятками и т.д.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Кураторство старших школьников над младшими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Привлечение подростков «группы риска» к различным видам деятельности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опрос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404813"/>
            <a:ext cx="8229600" cy="79193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ru-RU" altLang="ru-RU" sz="4000" dirty="0" smtClean="0">
                <a:solidFill>
                  <a:srgbClr val="002060"/>
                </a:solidFill>
              </a:rPr>
              <a:t>1. Ученики</a:t>
            </a:r>
            <a:endParaRPr lang="ru-RU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73048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760640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900" dirty="0" smtClean="0">
                <a:effectLst/>
                <a:latin typeface="Times New Roman"/>
                <a:ea typeface="Calibri"/>
                <a:cs typeface="Times New Roman"/>
              </a:rPr>
              <a:t>Беседы, лекции, наши 30 минут общения. Курсы по духовно-нравственному развитию «Азбука нравственности» и «Грамматика нравственности», «Все цвета, кроме черного», «Самосовершенствование личности»</a:t>
            </a:r>
            <a:endParaRPr lang="ru-RU" sz="19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900" dirty="0" smtClean="0">
                <a:effectLst/>
                <a:latin typeface="Times New Roman"/>
                <a:ea typeface="Calibri"/>
                <a:cs typeface="Times New Roman"/>
              </a:rPr>
              <a:t>Тренинги на разыгрывание конфликтных ситуаций, споров с участием детей и как правильно можно выйти из этих ситуаций</a:t>
            </a:r>
            <a:endParaRPr lang="ru-RU" sz="19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900" dirty="0" smtClean="0">
                <a:effectLst/>
                <a:latin typeface="Times New Roman"/>
                <a:ea typeface="Calibri"/>
                <a:cs typeface="Times New Roman"/>
              </a:rPr>
              <a:t>Круглые столы в классах, по параллелям (сесть в круг, поговорить по душам, вывести детей на обсуждение трудных ситуаций). </a:t>
            </a:r>
            <a:endParaRPr lang="ru-RU" sz="19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900" dirty="0" smtClean="0">
                <a:effectLst/>
                <a:latin typeface="Times New Roman"/>
                <a:ea typeface="Calibri"/>
                <a:cs typeface="Times New Roman"/>
              </a:rPr>
              <a:t>Съемки видеороликов, в которых показать детям конфликт и как из него можно выйти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интервью</a:t>
            </a:r>
            <a:endParaRPr lang="ru-RU" sz="19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900" dirty="0" smtClean="0">
                <a:effectLst/>
                <a:latin typeface="Times New Roman"/>
                <a:ea typeface="Calibri"/>
                <a:cs typeface="Times New Roman"/>
              </a:rPr>
              <a:t>Мероприятия, праздники, фестивали и т.д., направленные на сплочение детей, на узнавание друг друга</a:t>
            </a:r>
            <a:endParaRPr lang="ru-RU" sz="19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900" dirty="0" smtClean="0">
                <a:effectLst/>
                <a:latin typeface="Times New Roman"/>
                <a:ea typeface="Calibri"/>
                <a:cs typeface="Times New Roman"/>
              </a:rPr>
              <a:t>Конференция «Строим мосты, а не стены»</a:t>
            </a:r>
            <a:endParaRPr lang="ru-RU" sz="19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1000"/>
              </a:spcAft>
              <a:buFont typeface="Wingdings"/>
              <a:buChar char=""/>
            </a:pPr>
            <a:r>
              <a:rPr lang="ru-RU" sz="1900" dirty="0" smtClean="0">
                <a:effectLst/>
                <a:latin typeface="Times New Roman"/>
                <a:ea typeface="Calibri"/>
                <a:cs typeface="Times New Roman"/>
              </a:rPr>
              <a:t>Проекты </a:t>
            </a:r>
          </a:p>
          <a:p>
            <a:pPr marL="342900" lvl="0" indent="-342900">
              <a:spcAft>
                <a:spcPts val="1000"/>
              </a:spcAft>
              <a:buFont typeface="Wingdings"/>
              <a:buChar char=""/>
            </a:pPr>
            <a:r>
              <a:rPr lang="ru-RU" sz="19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осещение </a:t>
            </a:r>
            <a:r>
              <a:rPr lang="ru-RU" sz="19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ребенка в домашних условиях</a:t>
            </a:r>
            <a:endParaRPr lang="ru-RU" sz="1900" dirty="0">
              <a:solidFill>
                <a:schemeClr val="bg2">
                  <a:lumMod val="2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endParaRPr lang="ru-RU" sz="2000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642589"/>
          </a:xfrm>
        </p:spPr>
        <p:txBody>
          <a:bodyPr/>
          <a:lstStyle/>
          <a:p>
            <a:r>
              <a:rPr lang="ru-RU" altLang="ru-RU" sz="4000" dirty="0" smtClean="0">
                <a:solidFill>
                  <a:srgbClr val="002060"/>
                </a:solidFill>
              </a:rPr>
              <a:t>1. Ученики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52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8641"/>
            <a:ext cx="6934200" cy="792088"/>
          </a:xfrm>
        </p:spPr>
        <p:txBody>
          <a:bodyPr/>
          <a:lstStyle/>
          <a:p>
            <a:pPr algn="ctr" eaLnBrk="1" hangingPunct="1"/>
            <a:r>
              <a:rPr lang="ru-RU" altLang="ru-RU" sz="3200" dirty="0" smtClean="0">
                <a:solidFill>
                  <a:srgbClr val="002060"/>
                </a:solidFill>
              </a:rPr>
              <a:t>2. Учителя (администрация)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908720"/>
            <a:ext cx="7079704" cy="511108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модели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бесконфликтного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пространства в школе.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Медиативная программа «Город позитивного общения»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«Школа без обид»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alt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лементы тренингов по профилактике педагогической деформации,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Методические совещания,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Тематические педагогические советы</a:t>
            </a:r>
            <a:r>
              <a:rPr lang="ru-RU" alt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altLang="ru-RU" sz="20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ученикам </a:t>
            </a:r>
            <a:r>
              <a:rPr lang="ru-RU" sz="20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д.б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едиными, </a:t>
            </a: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критерии 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оценивания для всех одинаковые. </a:t>
            </a:r>
          </a:p>
          <a:p>
            <a:pPr lvl="0"/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подготовке к уроку, событию, заранее просчитать, предугадать  вопросы, которые могут возникнуть, недопонимания, и постараться их разъяснить, обосновать</a:t>
            </a:r>
          </a:p>
          <a:p>
            <a:pPr lvl="0"/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Диагностика</a:t>
            </a:r>
          </a:p>
          <a:p>
            <a:pPr lvl="0"/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«Почты доверия»</a:t>
            </a:r>
          </a:p>
          <a:p>
            <a:pPr lvl="0"/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т.д.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ru-RU" altLang="ru-RU" sz="2000" dirty="0" smtClean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ru-RU" altLang="ru-RU" sz="2000" dirty="0" smtClean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0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08720"/>
            <a:ext cx="8712968" cy="521744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нетрадиционные родительские собрания в виде тренингов 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«Конфликты вокруг нас»,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деловые игры,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дискуссии,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собрание родители + дети «Конфликт в школе – что делать?»,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общешкольные лектории «СШМ», общешкольные собрания,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лектории с приглашением правоохранительных органов,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диагностика и мониторинг</a:t>
            </a:r>
            <a:endParaRPr lang="ru-RU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индивидуальная работа, </a:t>
            </a:r>
            <a:endParaRPr lang="ru-RU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мини педсоветы, </a:t>
            </a:r>
            <a:endParaRPr lang="ru-RU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педсоветы, </a:t>
            </a:r>
            <a:endParaRPr lang="ru-RU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встречи с инспектором ОДН</a:t>
            </a:r>
            <a:endParaRPr lang="ru-RU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ПМПК,  ППК</a:t>
            </a:r>
            <a:endParaRPr lang="ru-RU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Консилиумы</a:t>
            </a:r>
            <a:endParaRPr lang="ru-RU" dirty="0" smtClean="0">
              <a:effectLst/>
              <a:latin typeface="Calibri"/>
              <a:ea typeface="Calibri"/>
              <a:cs typeface="Times New Roman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ru-RU" alt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260649"/>
            <a:ext cx="8229600" cy="72007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ru-RU" alt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Работа с родителями</a:t>
            </a:r>
            <a:endParaRPr lang="ru-RU" sz="4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2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4D4D4D"/>
                </a:solidFill>
              </a:rPr>
              <a:t>Школьная служба примирения</a:t>
            </a:r>
            <a:br>
              <a:rPr lang="ru-RU" altLang="ru-RU" sz="4000" smtClean="0">
                <a:solidFill>
                  <a:srgbClr val="4D4D4D"/>
                </a:solidFill>
              </a:rPr>
            </a:br>
            <a:endParaRPr lang="ru-RU" altLang="ru-RU" sz="4000" smtClean="0">
              <a:solidFill>
                <a:srgbClr val="4D4D4D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0"/>
            <a:ext cx="69342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1800" dirty="0" smtClean="0">
              <a:solidFill>
                <a:srgbClr val="4D4D4D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Первый этап</a:t>
            </a:r>
            <a:r>
              <a:rPr lang="ru-RU" altLang="ru-RU" sz="2000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. Предварительные индивидуальные встречи со сторонами конфликта. Уточнение позиций конфликтующих  сторон, определение возможности проведения примирительной встречи – медиации.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Второй этап</a:t>
            </a:r>
            <a:r>
              <a:rPr lang="ru-RU" altLang="ru-RU" sz="2000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. Формирование взаимоприемлемой повестки переговоров; представление сторон, выяснение причин и обстоятельств, способствующих возникновению конфликта, восстановление  картины конфликта, версии контрагента А- контрагента Б.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Третий этап</a:t>
            </a:r>
            <a:r>
              <a:rPr lang="ru-RU" altLang="ru-RU" sz="2000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. Основной этап - формирование предложений, взаимных уступок.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Четвертый этап </a:t>
            </a:r>
            <a:r>
              <a:rPr lang="ru-RU" altLang="ru-RU" sz="2000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. Подготовка и подписание примирительного договора, соглашения; контроль, отслеживание дальнейшего развития ситуации.</a:t>
            </a:r>
          </a:p>
          <a:p>
            <a:pPr eaLnBrk="1" hangingPunct="1">
              <a:lnSpc>
                <a:spcPct val="80000"/>
              </a:lnSpc>
            </a:pPr>
            <a:endParaRPr lang="en-US" altLang="ru-RU" sz="2000" dirty="0" smtClean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60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484784"/>
            <a:ext cx="8172450" cy="464137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None/>
            </a:pPr>
            <a:r>
              <a:rPr lang="ru-RU" altLang="ru-RU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Предварительные индивидуальные встречи со сторонами</a:t>
            </a:r>
          </a:p>
          <a:p>
            <a:pPr eaLnBrk="1" hangingPunct="1">
              <a:buNone/>
            </a:pPr>
            <a:r>
              <a:rPr lang="ru-RU" altLang="ru-RU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конфликта. Уточнение позиций конфликтующих  сторон,</a:t>
            </a:r>
          </a:p>
          <a:p>
            <a:pPr eaLnBrk="1" hangingPunct="1">
              <a:buNone/>
            </a:pPr>
            <a:r>
              <a:rPr lang="ru-RU" altLang="ru-RU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определение возможности проведения примирительной</a:t>
            </a:r>
          </a:p>
          <a:p>
            <a:pPr eaLnBrk="1" hangingPunct="1">
              <a:buNone/>
            </a:pPr>
            <a:r>
              <a:rPr lang="ru-RU" altLang="ru-RU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встречи – медиации.</a:t>
            </a:r>
          </a:p>
          <a:p>
            <a:pPr marL="0" lvl="0" indent="0">
              <a:buClr>
                <a:srgbClr val="31B6FD"/>
              </a:buClr>
              <a:buNone/>
              <a:defRPr/>
            </a:pPr>
            <a:r>
              <a:rPr lang="ru-RU" b="1" dirty="0">
                <a:solidFill>
                  <a:srgbClr val="073E87"/>
                </a:solidFill>
              </a:rPr>
              <a:t>Цель:</a:t>
            </a:r>
            <a:r>
              <a:rPr lang="ru-RU" dirty="0">
                <a:solidFill>
                  <a:srgbClr val="073E87"/>
                </a:solidFill>
              </a:rPr>
              <a:t>  </a:t>
            </a:r>
            <a:r>
              <a:rPr lang="en-US" dirty="0">
                <a:solidFill>
                  <a:srgbClr val="073E87"/>
                </a:solidFill>
                <a:latin typeface="Algerian" pitchFamily="82" charset="0"/>
              </a:rPr>
              <a:t>    </a:t>
            </a:r>
            <a:r>
              <a:rPr lang="ru-RU" dirty="0">
                <a:solidFill>
                  <a:srgbClr val="073E87"/>
                </a:solidFill>
              </a:rPr>
              <a:t> настроить на деловой разговор, чтобы в дальнейшем     выработать конкретные договоренности. </a:t>
            </a:r>
            <a:endParaRPr lang="en-US" dirty="0" smtClean="0"/>
          </a:p>
          <a:p>
            <a:pPr eaLnBrk="1" hangingPunct="1">
              <a:buFont typeface="Symbol" pitchFamily="18" charset="2"/>
              <a:buNone/>
            </a:pPr>
            <a:r>
              <a:rPr lang="ru-RU" sz="2000" dirty="0" smtClean="0"/>
              <a:t>Медиация — процесс переговоров, в котором медиатор (посредник) выступает организатором и управляет переговорами таким образом, чтобы участники пришли к наиболее выгодному, реалистичному и удовлетворяющему интересам всех сторон соглашению, в результате выполнения которого конфликт будет урегулирован. </a:t>
            </a:r>
          </a:p>
          <a:p>
            <a:pPr eaLnBrk="1" hangingPunct="1">
              <a:buFontTx/>
              <a:buNone/>
            </a:pPr>
            <a:endParaRPr lang="ru-RU" altLang="ru-RU" dirty="0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404813"/>
            <a:ext cx="8229600" cy="12525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ru-RU" sz="3200" b="1" dirty="0" smtClean="0"/>
              <a:t>Этап 1. Установление контакта с участниками конфликта</a:t>
            </a:r>
          </a:p>
        </p:txBody>
      </p:sp>
    </p:spTree>
    <p:extLst>
      <p:ext uri="{BB962C8B-B14F-4D97-AF65-F5344CB8AC3E}">
        <p14:creationId xmlns:p14="http://schemas.microsoft.com/office/powerpoint/2010/main" val="280218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58775" y="1484784"/>
            <a:ext cx="8393113" cy="450009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buFont typeface="Symbol" pitchFamily="18" charset="2"/>
              <a:buNone/>
            </a:pPr>
            <a:r>
              <a:rPr lang="ru-RU" b="1" dirty="0" smtClean="0"/>
              <a:t> </a:t>
            </a:r>
          </a:p>
          <a:p>
            <a:pPr algn="ctr" eaLnBrk="1" hangingPunct="1">
              <a:buFont typeface="Symbol" pitchFamily="18" charset="2"/>
              <a:buNone/>
            </a:pPr>
            <a:endParaRPr lang="ru-RU" b="1" dirty="0" smtClean="0"/>
          </a:p>
          <a:p>
            <a:pPr algn="ctr" eaLnBrk="1" hangingPunct="1">
              <a:buFont typeface="Symbol" pitchFamily="18" charset="2"/>
              <a:buNone/>
            </a:pPr>
            <a:r>
              <a:rPr lang="ru-RU" sz="2800" b="1" dirty="0" smtClean="0"/>
              <a:t>Участники имеют представление о процедуре и длительности встречи, позиции медиатора. Они лояльно относятся к вам как медиатору, транслируют готовность к основному диалогу, настроены на поиски решения конфликта (или не готовы и не настроены).</a:t>
            </a:r>
            <a:endParaRPr lang="ru-RU" sz="2800" dirty="0" smtClean="0"/>
          </a:p>
          <a:p>
            <a:pPr algn="ctr" eaLnBrk="1" hangingPunct="1">
              <a:buFontTx/>
              <a:buNone/>
            </a:pPr>
            <a:endParaRPr lang="ru-RU" altLang="ru-RU" sz="3300" dirty="0" smtClean="0">
              <a:latin typeface="Arial" charset="0"/>
              <a:cs typeface="Arial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eaLnBrk="1" hangingPunct="1"/>
            <a:r>
              <a:rPr lang="ru-RU" sz="4000" b="1" smtClean="0"/>
              <a:t>Результат первого этапа медиации:</a:t>
            </a:r>
            <a:endParaRPr lang="ru-RU" altLang="ru-RU" sz="40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96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ъект 1"/>
          <p:cNvSpPr>
            <a:spLocks noGrp="1"/>
          </p:cNvSpPr>
          <p:nvPr>
            <p:ph idx="1"/>
          </p:nvPr>
        </p:nvSpPr>
        <p:spPr>
          <a:xfrm>
            <a:off x="431800" y="1268760"/>
            <a:ext cx="8461375" cy="4816128"/>
          </a:xfrm>
        </p:spPr>
        <p:txBody>
          <a:bodyPr/>
          <a:lstStyle/>
          <a:p>
            <a:pPr marL="0" lvl="0" indent="0" eaLnBrk="1" hangingPunct="1">
              <a:lnSpc>
                <a:spcPct val="80000"/>
              </a:lnSpc>
              <a:buClrTx/>
              <a:buSzTx/>
              <a:buNone/>
            </a:pPr>
            <a:r>
              <a:rPr kumimoji="0" lang="ru-RU" alt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Формирование взаимоприемлемой повестки переговоров; представление сторон, выяснение причин и обстоятельств, способствующих возникновению конфликта, восстановление  картины конфликта, версии каждого члена конфликта.</a:t>
            </a:r>
            <a:endParaRPr lang="ru-RU" b="1" dirty="0" smtClean="0"/>
          </a:p>
          <a:p>
            <a:pPr marL="0" indent="0">
              <a:buNone/>
              <a:defRPr/>
            </a:pPr>
            <a:r>
              <a:rPr lang="ru-RU" b="1" dirty="0" smtClean="0"/>
              <a:t>Цели:</a:t>
            </a:r>
            <a:r>
              <a:rPr lang="ru-RU" dirty="0" smtClean="0"/>
              <a:t> собрать факты о конфликте, выявить потребности, понять выгоды каждой из сторон от разрешения конфликта. </a:t>
            </a:r>
          </a:p>
          <a:p>
            <a:pPr marL="0" indent="0">
              <a:buNone/>
              <a:defRPr/>
            </a:pPr>
            <a:r>
              <a:rPr lang="ru-RU" b="1" dirty="0" smtClean="0"/>
              <a:t>Задаются вопросы о сути конфликта каждой из сторон.</a:t>
            </a:r>
            <a:r>
              <a:rPr lang="ru-RU" dirty="0" smtClean="0"/>
              <a:t> </a:t>
            </a:r>
            <a:r>
              <a:rPr lang="ru-RU" sz="2000" dirty="0" smtClean="0"/>
              <a:t>Примерные вопросы: </a:t>
            </a:r>
          </a:p>
          <a:p>
            <a:pPr marL="0" indent="0">
              <a:buFont typeface="Symbol" pitchFamily="18" charset="2"/>
              <a:buNone/>
              <a:defRPr/>
            </a:pPr>
            <a:r>
              <a:rPr lang="ru-RU" sz="2000" dirty="0" smtClean="0"/>
              <a:t>     - Что привело к конфликту?</a:t>
            </a:r>
          </a:p>
          <a:p>
            <a:pPr marL="0" indent="0">
              <a:buFont typeface="Symbol" pitchFamily="18" charset="2"/>
              <a:buNone/>
              <a:defRPr/>
            </a:pPr>
            <a:r>
              <a:rPr lang="ru-RU" sz="2000" dirty="0" smtClean="0"/>
              <a:t>     -  Почему произошло именно так?</a:t>
            </a:r>
          </a:p>
          <a:p>
            <a:pPr marL="0" indent="0">
              <a:buFont typeface="Symbol" pitchFamily="18" charset="2"/>
              <a:buNone/>
              <a:defRPr/>
            </a:pPr>
            <a:r>
              <a:rPr lang="ru-RU" sz="2000" dirty="0" smtClean="0"/>
              <a:t>     -  Какими чувствами для вас сопровождается конфликт?</a:t>
            </a:r>
          </a:p>
          <a:p>
            <a:pPr marL="0" indent="0">
              <a:buFont typeface="Symbol" pitchFamily="18" charset="2"/>
              <a:buNone/>
              <a:defRPr/>
            </a:pPr>
            <a:r>
              <a:rPr lang="ru-RU" sz="2000" dirty="0" smtClean="0"/>
              <a:t>     -  В чем, по-вашему, основная суть конфликта? Правильно ли я вас понял(а), что суть конфликта, по-вашему, заключается в…? </a:t>
            </a:r>
          </a:p>
          <a:p>
            <a:pPr marL="0" indent="0">
              <a:buFont typeface="Symbol" pitchFamily="18" charset="2"/>
              <a:buNone/>
              <a:defRPr/>
            </a:pPr>
            <a:endParaRPr lang="ru-RU" sz="20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93062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>Этап 2. </a:t>
            </a:r>
            <a:r>
              <a:rPr lang="ru-RU" sz="3600" dirty="0" smtClean="0"/>
              <a:t>Выявление потребностей </a:t>
            </a:r>
            <a:r>
              <a:rPr lang="ru-RU" sz="3600" dirty="0"/>
              <a:t>сторон</a:t>
            </a:r>
          </a:p>
        </p:txBody>
      </p:sp>
    </p:spTree>
    <p:extLst>
      <p:ext uri="{BB962C8B-B14F-4D97-AF65-F5344CB8AC3E}">
        <p14:creationId xmlns:p14="http://schemas.microsoft.com/office/powerpoint/2010/main" val="408271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9"/>
            <a:ext cx="8229600" cy="858614"/>
          </a:xfrm>
        </p:spPr>
        <p:txBody>
          <a:bodyPr/>
          <a:lstStyle/>
          <a:p>
            <a:pPr algn="ctr" eaLnBrk="1" hangingPunct="1"/>
            <a:r>
              <a:rPr lang="ru-RU" b="1" dirty="0" smtClean="0"/>
              <a:t>Служба школьной медиации</a:t>
            </a:r>
            <a:r>
              <a:rPr lang="ru-RU" sz="3200" dirty="0" smtClean="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8424936" cy="485740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dirty="0" smtClean="0"/>
              <a:t>эта служба, созданная в образовательной организации и состоящая из работников образовательной организации, учащихся и их родителей, прошедших необходимую подготовку и обучение основам метода школьной медиации и медиативного подхода.</a:t>
            </a:r>
          </a:p>
          <a:p>
            <a:pPr marL="0" lvl="0" indent="0" algn="ctr">
              <a:buNone/>
            </a:pPr>
            <a:r>
              <a:rPr lang="ru-RU" b="1" dirty="0"/>
              <a:t>Состав </a:t>
            </a:r>
            <a:r>
              <a:rPr lang="ru-RU" b="1" dirty="0" smtClean="0"/>
              <a:t>СШМ:</a:t>
            </a:r>
            <a:endParaRPr lang="ru-RU" b="1" dirty="0"/>
          </a:p>
          <a:p>
            <a:pPr lvl="0"/>
            <a:r>
              <a:rPr lang="ru-RU" dirty="0"/>
              <a:t>Педагоги - психологи</a:t>
            </a:r>
          </a:p>
          <a:p>
            <a:pPr lvl="0"/>
            <a:r>
              <a:rPr lang="ru-RU" dirty="0"/>
              <a:t>Учителя – медиаторы</a:t>
            </a:r>
          </a:p>
          <a:p>
            <a:pPr lvl="0"/>
            <a:r>
              <a:rPr lang="ru-RU" dirty="0"/>
              <a:t>Социальный педагог</a:t>
            </a:r>
          </a:p>
          <a:p>
            <a:pPr lvl="0"/>
            <a:r>
              <a:rPr lang="ru-RU" dirty="0" smtClean="0"/>
              <a:t>Учащиеся - медиаторы </a:t>
            </a:r>
            <a:endParaRPr lang="ru-RU" dirty="0"/>
          </a:p>
          <a:p>
            <a:pPr lvl="0"/>
            <a:r>
              <a:rPr lang="ru-RU" dirty="0"/>
              <a:t>Представители органов системы профилактики (по необходимости)</a:t>
            </a:r>
          </a:p>
          <a:p>
            <a:pPr eaLnBrk="1" hangingPunct="1">
              <a:lnSpc>
                <a:spcPct val="90000"/>
              </a:lnSpc>
            </a:pPr>
            <a:endParaRPr lang="ru-RU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287338" y="2132856"/>
            <a:ext cx="8605837" cy="399330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Цель:</a:t>
            </a:r>
            <a:r>
              <a:rPr lang="ru-RU" dirty="0" smtClean="0"/>
              <a:t> сформулировать на основании выявленных выгод возможные решения конфликта, которые будут удовлетворять обе стороны. </a:t>
            </a:r>
          </a:p>
          <a:p>
            <a:pPr marL="0" indent="0">
              <a:buNone/>
            </a:pPr>
            <a:r>
              <a:rPr lang="ru-RU" b="1" dirty="0" smtClean="0"/>
              <a:t>Предлагаем сторонам высказать предложения по выходу из конфликта с максимальными выгодами.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ru-RU" dirty="0" smtClean="0"/>
              <a:t>Давайте представим, что конфликт решен и обе стороны получили то, что хотели. Как вы поймете, что конфликт исчерпан?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b="1" dirty="0" smtClean="0"/>
              <a:t>Проговариваем выгоды, которые стороны получат.</a:t>
            </a:r>
            <a:r>
              <a:rPr lang="ru-RU" dirty="0" smtClean="0"/>
              <a:t> </a:t>
            </a:r>
            <a:endParaRPr lang="ru-RU" altLang="ru-RU" dirty="0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z="4000" b="1" dirty="0" smtClean="0"/>
              <a:t>Этап 3. Сближение интересов сторон</a:t>
            </a:r>
            <a:br>
              <a:rPr lang="ru-RU" sz="4000" b="1" dirty="0" smtClean="0"/>
            </a:br>
            <a:r>
              <a:rPr kumimoji="0" lang="ru-RU" alt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«Вентиляция»  эмоций, обид, взаимных притязаний.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altLang="ru-RU" sz="2600" kern="0" dirty="0">
                <a:solidFill>
                  <a:srgbClr val="4D4D4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</a:t>
            </a:r>
            <a:r>
              <a:rPr kumimoji="0" lang="ru-RU" altLang="ru-RU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ормирование</a:t>
            </a:r>
            <a:r>
              <a:rPr kumimoji="0" lang="ru-RU" alt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предложений, взаимных уступок.</a:t>
            </a:r>
            <a:br>
              <a:rPr kumimoji="0" lang="ru-RU" alt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alt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kumimoji="0" lang="ru-RU" alt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altLang="ru-RU" sz="2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11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2113" y="2060575"/>
            <a:ext cx="8501062" cy="4176713"/>
          </a:xfrm>
        </p:spPr>
        <p:txBody>
          <a:bodyPr rtlCol="0">
            <a:normAutofit lnSpcReduction="10000"/>
          </a:bodyPr>
          <a:lstStyle/>
          <a:p>
            <a:pPr marL="0" indent="0">
              <a:buFont typeface="Symbol" pitchFamily="18" charset="2"/>
              <a:buNone/>
              <a:defRPr/>
            </a:pPr>
            <a:r>
              <a:rPr lang="ru-RU" b="1" dirty="0"/>
              <a:t> </a:t>
            </a:r>
            <a:r>
              <a:rPr lang="ru-RU" b="1" dirty="0" smtClean="0"/>
              <a:t>    </a:t>
            </a:r>
            <a:r>
              <a:rPr lang="ru-RU" dirty="0" smtClean="0"/>
              <a:t>Уточните </a:t>
            </a:r>
            <a:r>
              <a:rPr lang="ru-RU" dirty="0"/>
              <a:t>у участников, удалось ли найти взаимовыгодное решение</a:t>
            </a:r>
            <a:r>
              <a:rPr lang="ru-RU" dirty="0" smtClean="0"/>
              <a:t>:</a:t>
            </a:r>
            <a:endParaRPr lang="en-US" dirty="0" smtClean="0"/>
          </a:p>
          <a:p>
            <a:pPr marL="0" indent="0">
              <a:buFont typeface="Symbol" pitchFamily="18" charset="2"/>
              <a:buNone/>
              <a:defRPr/>
            </a:pPr>
            <a:r>
              <a:rPr lang="ru-RU" dirty="0" smtClean="0"/>
              <a:t> </a:t>
            </a:r>
            <a:r>
              <a:rPr lang="en-US" dirty="0" smtClean="0"/>
              <a:t>“</a:t>
            </a:r>
            <a:r>
              <a:rPr lang="ru-RU" dirty="0" smtClean="0"/>
              <a:t>Правильно </a:t>
            </a:r>
            <a:r>
              <a:rPr lang="ru-RU" dirty="0"/>
              <a:t>я понимаю — если мы поступим с вами согласно выбранному решению, то это устроит обе стороны? Есть ли еще что-то, что необходимо обсудить</a:t>
            </a:r>
            <a:r>
              <a:rPr lang="ru-RU" dirty="0" smtClean="0"/>
              <a:t>?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  <a:endParaRPr lang="en-US" dirty="0" smtClean="0"/>
          </a:p>
          <a:p>
            <a:pPr marL="0" indent="0">
              <a:buFont typeface="Symbol" pitchFamily="18" charset="2"/>
              <a:buNone/>
              <a:defRPr/>
            </a:pPr>
            <a:r>
              <a:rPr lang="ru-RU" dirty="0" smtClean="0"/>
              <a:t>Если </a:t>
            </a:r>
            <a:r>
              <a:rPr lang="ru-RU" dirty="0"/>
              <a:t>у какой-то из сторон есть возражения, дополнения, вернитесь к началу этого этапа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>
              <a:buFont typeface="Symbol" pitchFamily="18" charset="2"/>
              <a:buNone/>
              <a:defRPr/>
            </a:pPr>
            <a:r>
              <a:rPr lang="ru-RU" dirty="0" smtClean="0"/>
              <a:t> </a:t>
            </a:r>
            <a:r>
              <a:rPr lang="ru-RU" b="1" dirty="0"/>
              <a:t>Результат третьего этапа медиации: </a:t>
            </a:r>
            <a:endParaRPr lang="en-US" b="1" dirty="0" smtClean="0"/>
          </a:p>
          <a:p>
            <a:pPr marL="0" indent="0">
              <a:buFont typeface="Symbol" pitchFamily="18" charset="2"/>
              <a:buNone/>
              <a:defRPr/>
            </a:pPr>
            <a:r>
              <a:rPr lang="ru-RU" b="1" dirty="0" smtClean="0"/>
              <a:t>участники </a:t>
            </a:r>
            <a:r>
              <a:rPr lang="ru-RU" b="1" dirty="0"/>
              <a:t>высказали конкретные решения и пожелания. Вы содействовали сближению интересов. Путем обсуждения достигнуто согласие о взаимовыгодном решении конфликта.</a:t>
            </a:r>
            <a:endParaRPr lang="ru-RU" dirty="0"/>
          </a:p>
          <a:p>
            <a:pPr marL="0" indent="0">
              <a:buFont typeface="Symbol" pitchFamily="18" charset="2"/>
              <a:buNone/>
              <a:defRPr/>
            </a:pPr>
            <a:endParaRPr lang="ru-RU" dirty="0"/>
          </a:p>
        </p:txBody>
      </p:sp>
      <p:sp>
        <p:nvSpPr>
          <p:cNvPr id="3072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  <a:r>
              <a:rPr lang="ru-RU" sz="4000" smtClean="0"/>
              <a:t>Получение обратной связи</a:t>
            </a:r>
            <a:r>
              <a:rPr lang="en-US" sz="4000" smtClean="0"/>
              <a:t>:</a:t>
            </a:r>
            <a:endParaRPr lang="ru-RU" sz="4000" smtClean="0"/>
          </a:p>
        </p:txBody>
      </p:sp>
    </p:spTree>
    <p:extLst>
      <p:ext uri="{BB962C8B-B14F-4D97-AF65-F5344CB8AC3E}">
        <p14:creationId xmlns:p14="http://schemas.microsoft.com/office/powerpoint/2010/main" val="327259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8313" y="2780928"/>
            <a:ext cx="8388350" cy="3564310"/>
          </a:xfrm>
        </p:spPr>
        <p:txBody>
          <a:bodyPr/>
          <a:lstStyle/>
          <a:p>
            <a:pPr marL="0" indent="0">
              <a:buClr>
                <a:srgbClr val="31B6FD"/>
              </a:buClr>
              <a:buNone/>
              <a:defRPr/>
            </a:pPr>
            <a:r>
              <a:rPr lang="ru-RU" sz="2600" b="1" dirty="0">
                <a:solidFill>
                  <a:srgbClr val="073E87"/>
                </a:solidFill>
              </a:rPr>
              <a:t>Цели:</a:t>
            </a:r>
            <a:r>
              <a:rPr lang="ru-RU" sz="2600" dirty="0">
                <a:solidFill>
                  <a:srgbClr val="073E87"/>
                </a:solidFill>
              </a:rPr>
              <a:t>  сформулировать итоговое решение, достичь четких договоренностей по дальнейшему взаимодействию. </a:t>
            </a:r>
          </a:p>
          <a:p>
            <a:pPr marL="0" indent="0">
              <a:buClr>
                <a:srgbClr val="31B6FD"/>
              </a:buClr>
              <a:buNone/>
              <a:defRPr/>
            </a:pPr>
            <a:r>
              <a:rPr lang="ru-RU" sz="2600" b="1" dirty="0" smtClean="0">
                <a:solidFill>
                  <a:srgbClr val="073E87"/>
                </a:solidFill>
              </a:rPr>
              <a:t>Резюмируем </a:t>
            </a:r>
            <a:r>
              <a:rPr lang="ru-RU" sz="2600" dirty="0" smtClean="0">
                <a:solidFill>
                  <a:srgbClr val="073E87"/>
                </a:solidFill>
              </a:rPr>
              <a:t>общее </a:t>
            </a:r>
            <a:r>
              <a:rPr lang="ru-RU" sz="2600" dirty="0">
                <a:solidFill>
                  <a:srgbClr val="073E87"/>
                </a:solidFill>
              </a:rPr>
              <a:t>взаимовыгодное решение:</a:t>
            </a:r>
          </a:p>
          <a:p>
            <a:pPr marL="0" indent="0">
              <a:buClr>
                <a:srgbClr val="31B6FD"/>
              </a:buClr>
              <a:buNone/>
              <a:defRPr/>
            </a:pPr>
            <a:r>
              <a:rPr lang="ru-RU" sz="2600" b="1" dirty="0" smtClean="0">
                <a:solidFill>
                  <a:srgbClr val="073E87"/>
                </a:solidFill>
              </a:rPr>
              <a:t>Проговариваем </a:t>
            </a:r>
            <a:r>
              <a:rPr lang="ru-RU" sz="2600" dirty="0" smtClean="0">
                <a:solidFill>
                  <a:srgbClr val="073E87"/>
                </a:solidFill>
              </a:rPr>
              <a:t>со</a:t>
            </a:r>
            <a:r>
              <a:rPr lang="ru-RU" sz="2600" dirty="0">
                <a:solidFill>
                  <a:srgbClr val="073E87"/>
                </a:solidFill>
              </a:rPr>
              <a:t> сторонами их последующие </a:t>
            </a:r>
            <a:r>
              <a:rPr lang="ru-RU" sz="2600" dirty="0" smtClean="0">
                <a:solidFill>
                  <a:srgbClr val="073E87"/>
                </a:solidFill>
              </a:rPr>
              <a:t>действия</a:t>
            </a:r>
            <a:endParaRPr lang="ru-RU" sz="2600" dirty="0">
              <a:solidFill>
                <a:srgbClr val="073E87"/>
              </a:solidFill>
            </a:endParaRPr>
          </a:p>
          <a:p>
            <a:pPr marL="0" indent="0">
              <a:buClr>
                <a:srgbClr val="31B6FD"/>
              </a:buClr>
              <a:buFont typeface="Symbol" pitchFamily="18" charset="2"/>
              <a:buNone/>
              <a:defRPr/>
            </a:pPr>
            <a:r>
              <a:rPr lang="ru-RU" sz="2600" dirty="0">
                <a:solidFill>
                  <a:srgbClr val="073E87"/>
                </a:solidFill>
              </a:rPr>
              <a:t>                 </a:t>
            </a:r>
          </a:p>
        </p:txBody>
      </p:sp>
      <p:sp>
        <p:nvSpPr>
          <p:cNvPr id="31747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2232248"/>
          </a:xfrm>
        </p:spPr>
        <p:txBody>
          <a:bodyPr/>
          <a:lstStyle/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z="3200" b="1" dirty="0" smtClean="0"/>
              <a:t>Этап 4. Выработка вместе с участниками и закрепление  договоренности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kumimoji="0" lang="ru-RU" alt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Подготовка и подписание примирительного договора, соглашения; контроль, отслеживание дальнейшего развития ситуации.</a:t>
            </a:r>
            <a:br>
              <a:rPr kumimoji="0" lang="ru-RU" alt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en-US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583847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4D4D4D"/>
                </a:solidFill>
              </a:rPr>
              <a:t>Школьная служба примирения</a:t>
            </a:r>
            <a:br>
              <a:rPr lang="ru-RU" altLang="ru-RU" sz="4000" smtClean="0">
                <a:solidFill>
                  <a:srgbClr val="4D4D4D"/>
                </a:solidFill>
              </a:rPr>
            </a:br>
            <a:endParaRPr lang="ru-RU" altLang="ru-RU" sz="4000" smtClean="0">
              <a:solidFill>
                <a:srgbClr val="4D4D4D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752600"/>
            <a:ext cx="69342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примирительной встречи зависит от сложности проблемы. В одном случае может быть достаточно большой перемены, а в другом - может потребоваться несколько недель.</a:t>
            </a:r>
            <a:r>
              <a:rPr lang="ru-RU" altLang="ru-RU" sz="2400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938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476671"/>
            <a:ext cx="7313612" cy="1224137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Ключевыми индикаторами уровня </a:t>
            </a:r>
            <a:r>
              <a:rPr lang="ru-RU" sz="2400" b="1" dirty="0" err="1" smtClean="0"/>
              <a:t>сформированности</a:t>
            </a:r>
            <a:r>
              <a:rPr lang="ru-RU" sz="2400" b="1" dirty="0" smtClean="0"/>
              <a:t> благоприятной, гуманной и безопасной среды для развития и социализации личности являются: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276872"/>
            <a:ext cx="8249419" cy="424775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100" b="1" dirty="0" smtClean="0"/>
              <a:t>снижение деструктивного влияния неизбежно возникающих конфликтов между участниками образовательного процесса </a:t>
            </a:r>
            <a:r>
              <a:rPr lang="ru-RU" sz="2100" b="1" u="sng" dirty="0" smtClean="0"/>
              <a:t>за счет обучения взрослых основам медиации,</a:t>
            </a:r>
            <a:r>
              <a:rPr lang="ru-RU" sz="2100" b="1" dirty="0" smtClean="0"/>
              <a:t> </a:t>
            </a:r>
            <a:r>
              <a:rPr lang="ru-RU" sz="2100" b="1" u="sng" dirty="0" smtClean="0"/>
              <a:t>а также обучения детей медиативному подходу и технологиям позитивного общения в «группах равных»;</a:t>
            </a:r>
          </a:p>
          <a:p>
            <a:pPr eaLnBrk="1" hangingPunct="1">
              <a:lnSpc>
                <a:spcPct val="80000"/>
              </a:lnSpc>
            </a:pPr>
            <a:r>
              <a:rPr lang="ru-RU" sz="2100" b="1" u="sng" dirty="0" smtClean="0"/>
              <a:t>снижение уровня агрессивных, насильственных и асоциальных проявлений среди детей;</a:t>
            </a:r>
          </a:p>
          <a:p>
            <a:pPr eaLnBrk="1" hangingPunct="1">
              <a:lnSpc>
                <a:spcPct val="80000"/>
              </a:lnSpc>
            </a:pPr>
            <a:r>
              <a:rPr lang="ru-RU" sz="2100" b="1" u="sng" dirty="0" smtClean="0"/>
              <a:t>сокращение	количества</a:t>
            </a:r>
            <a:r>
              <a:rPr lang="en-US" sz="2100" b="1" u="sng" dirty="0" smtClean="0"/>
              <a:t> </a:t>
            </a:r>
            <a:r>
              <a:rPr lang="ru-RU" sz="2100" b="1" u="sng" dirty="0" smtClean="0"/>
              <a:t>правонарушений,</a:t>
            </a:r>
            <a:r>
              <a:rPr lang="en-US" sz="2100" b="1" u="sng" dirty="0" smtClean="0"/>
              <a:t> </a:t>
            </a:r>
            <a:r>
              <a:rPr lang="ru-RU" sz="2100" b="1" u="sng" dirty="0" smtClean="0"/>
              <a:t>совершаемых</a:t>
            </a:r>
            <a:r>
              <a:rPr lang="en-US" sz="2100" b="1" u="sng" dirty="0" smtClean="0"/>
              <a:t> </a:t>
            </a:r>
            <a:r>
              <a:rPr lang="ru-RU" sz="2100" b="1" u="sng" dirty="0" smtClean="0"/>
              <a:t>несовершеннолетними;</a:t>
            </a:r>
          </a:p>
          <a:p>
            <a:pPr eaLnBrk="1" hangingPunct="1">
              <a:lnSpc>
                <a:spcPct val="80000"/>
              </a:lnSpc>
            </a:pPr>
            <a:r>
              <a:rPr lang="ru-RU" sz="2100" b="1" dirty="0" smtClean="0"/>
              <a:t>формирование условий для предотвращения неблагополучных траекторий развития ребенка;</a:t>
            </a:r>
          </a:p>
          <a:p>
            <a:pPr eaLnBrk="1" hangingPunct="1">
              <a:lnSpc>
                <a:spcPct val="80000"/>
              </a:lnSpc>
            </a:pPr>
            <a:r>
              <a:rPr lang="ru-RU" sz="2100" b="1" dirty="0" smtClean="0"/>
              <a:t>повышение уровня социальной и конфликтной компетентности всех участников образовательно процесса.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Цель службы школьной медиации</a:t>
            </a:r>
            <a:r>
              <a:rPr lang="ru-RU" sz="3200" smtClean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smtClean="0"/>
              <a:t>формирование благополучного, гуманного и безопасного пространства (среды) для полноценного развития и социализации детей и подростков, в том числе при возникновении трудных жизненных ситуаций, включая вступление их в конфликт с законом.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8850" name="Picture 2" descr="https://ds04.infourok.ru/uploads/ex/07ed/0013ca84-c6920da2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750888"/>
          </a:xfrm>
        </p:spPr>
        <p:txBody>
          <a:bodyPr/>
          <a:lstStyle/>
          <a:p>
            <a:pPr algn="ctr" eaLnBrk="1" hangingPunct="1"/>
            <a:r>
              <a:rPr lang="ru-RU" sz="4400" b="1" smtClean="0"/>
              <a:t>Задачи: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557338"/>
            <a:ext cx="7313612" cy="4967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500" b="1" smtClean="0"/>
              <a:t>создание системы защиты, помощи и обеспечения гарантий прав и интересов детей всех возрастов и групп, включая детей, попавших в трудную жизненную ситуацию и находящихся в социально опасном положении, детей из неблагополучных семей, детей с девиантным (общественно опасным) поведением, детей, совершивших общественно опасные деяния и освободившихся из мест лишения свободы;</a:t>
            </a:r>
            <a:r>
              <a:rPr lang="ru-RU" sz="25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750888"/>
          </a:xfrm>
        </p:spPr>
        <p:txBody>
          <a:bodyPr/>
          <a:lstStyle/>
          <a:p>
            <a:pPr algn="ctr" eaLnBrk="1" hangingPunct="1"/>
            <a:r>
              <a:rPr lang="ru-RU" sz="4800" b="1" smtClean="0"/>
              <a:t>Задачи: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557338"/>
            <a:ext cx="7313612" cy="4895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500" b="1" smtClean="0"/>
              <a:t>создание системы профилактической и коррекционной работы с детьми, попавшими в трудную жизненную ситуацию и находящимися в социально опасном положении, детьми из неблагополучных семей, детьми с девиантным (общественно опасным) поведением, детьми, совершившими общественно опасные деяния и освободившимися из мест лишения свободы;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750888"/>
          </a:xfrm>
        </p:spPr>
        <p:txBody>
          <a:bodyPr/>
          <a:lstStyle/>
          <a:p>
            <a:pPr algn="ctr" eaLnBrk="1" hangingPunct="1"/>
            <a:r>
              <a:rPr lang="ru-RU" sz="4800" b="1" smtClean="0"/>
              <a:t>Задачи: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557338"/>
            <a:ext cx="7313612" cy="4895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500" b="1" smtClean="0"/>
              <a:t>повышение эффективности социальной, психологической и юридической помощи, оказываемой детям, в первую очередь относящимся к группам риска, существующими органами и организациями по работе с детьми, доведение стандартов их работы до уровня, отвечающего европейским стандартам, а также потребностям современного общества, оптимизация системы таких органов и организаций;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981075"/>
            <a:ext cx="8072065" cy="4960938"/>
          </a:xfrm>
        </p:spPr>
        <p:txBody>
          <a:bodyPr/>
          <a:lstStyle/>
          <a:p>
            <a:pPr eaLnBrk="1" hangingPunct="1"/>
            <a:endParaRPr lang="ru-RU" b="1" dirty="0" smtClean="0"/>
          </a:p>
          <a:p>
            <a:pPr eaLnBrk="1" hangingPunct="1"/>
            <a:r>
              <a:rPr lang="ru-RU" sz="3200" b="1" dirty="0" smtClean="0"/>
              <a:t>Деятельность служб школьной медиации направлена на формирование безопасного пространства (среды) не только для детей, но и для взрослых, путем содействия воспитанию у них культуры конструктивного поведения в различных конфликтных ситуациях.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owerpoint-template-24">
  <a:themeElements>
    <a:clrScheme name="">
      <a:dk1>
        <a:srgbClr val="FFFFFF"/>
      </a:dk1>
      <a:lt1>
        <a:srgbClr val="FFFFFF"/>
      </a:lt1>
      <a:dk2>
        <a:srgbClr val="FFFFFF"/>
      </a:dk2>
      <a:lt2>
        <a:srgbClr val="0289C6"/>
      </a:lt2>
      <a:accent1>
        <a:srgbClr val="07B1F5"/>
      </a:accent1>
      <a:accent2>
        <a:srgbClr val="3BC3FF"/>
      </a:accent2>
      <a:accent3>
        <a:srgbClr val="FFFFFF"/>
      </a:accent3>
      <a:accent4>
        <a:srgbClr val="DADADA"/>
      </a:accent4>
      <a:accent5>
        <a:srgbClr val="AAD5F9"/>
      </a:accent5>
      <a:accent6>
        <a:srgbClr val="35B0E7"/>
      </a:accent6>
      <a:hlink>
        <a:srgbClr val="04DDEE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1635</Words>
  <Application>Microsoft Office PowerPoint</Application>
  <PresentationFormat>Экран (4:3)</PresentationFormat>
  <Paragraphs>191</Paragraphs>
  <Slides>34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powerpoint-template-24</vt:lpstr>
      <vt:lpstr>1_Волна</vt:lpstr>
      <vt:lpstr>2_Волна</vt:lpstr>
      <vt:lpstr>Презентация PowerPoint</vt:lpstr>
      <vt:lpstr>Презентация PowerPoint</vt:lpstr>
      <vt:lpstr>Служба школьной медиации </vt:lpstr>
      <vt:lpstr>Цель службы школьной медиации </vt:lpstr>
      <vt:lpstr>Презентация PowerPoint</vt:lpstr>
      <vt:lpstr>Задачи:</vt:lpstr>
      <vt:lpstr>Задачи:</vt:lpstr>
      <vt:lpstr>Задачи:</vt:lpstr>
      <vt:lpstr>Презентация PowerPoint</vt:lpstr>
      <vt:lpstr>Правовая основа организации службы школьной медиации в ОУ: </vt:lpstr>
      <vt:lpstr> Пункт 64 Плана первоочередных мероприятий до 2014 года по реализации важнейших положений Национальной стратегии действий в интересах детей на 2012 - 2017 годы, утвержденного распоряжением Правительства Российской Федерации от 15 октября 2012 г. № 1916-р</vt:lpstr>
      <vt:lpstr>Презентация PowerPoint</vt:lpstr>
      <vt:lpstr>Процедура медиации </vt:lpstr>
      <vt:lpstr>Документация</vt:lpstr>
      <vt:lpstr>Процедура медиации проводится при взаимном волеизъявлении сторон на основе принципов: </vt:lpstr>
      <vt:lpstr>Причины споров и конфликтов: </vt:lpstr>
      <vt:lpstr>Презентация PowerPoint</vt:lpstr>
      <vt:lpstr>Служба ориентирована на разрешение споров и конфликтов в следующих межличностных отношениях:</vt:lpstr>
      <vt:lpstr>Профилактическая работа</vt:lpstr>
      <vt:lpstr>Профилактическая работа – одна из самых основных задач школы и СШМ.  Рассмотрим профилактические мероприятия по 3 группам: 1. Ученики. 2. Родители. 3. Учителя.</vt:lpstr>
      <vt:lpstr>1. Ученики</vt:lpstr>
      <vt:lpstr>1. Ученики</vt:lpstr>
      <vt:lpstr>1. Ученики</vt:lpstr>
      <vt:lpstr>2. Учителя (администрация)</vt:lpstr>
      <vt:lpstr>3. Работа с родителями</vt:lpstr>
      <vt:lpstr>Школьная служба примирения </vt:lpstr>
      <vt:lpstr>Этап 1. Установление контакта с участниками конфликта</vt:lpstr>
      <vt:lpstr>Результат первого этапа медиации:</vt:lpstr>
      <vt:lpstr>Этап 2. Выявление потребностей сторон</vt:lpstr>
      <vt:lpstr>Этап 3. Сближение интересов сторон «Вентиляция»  эмоций, обид, взаимных притязаний. Формирование предложений, взаимных уступок.   </vt:lpstr>
      <vt:lpstr> Получение обратной связи:</vt:lpstr>
      <vt:lpstr>Этап 4. Выработка вместе с участниками и закрепление  договоренности  Подготовка и подписание примирительного договора, соглашения; контроль, отслеживание дальнейшего развития ситуации.  </vt:lpstr>
      <vt:lpstr>Школьная служба примирения </vt:lpstr>
      <vt:lpstr>Ключевыми индикаторами уровня сформированности благоприятной, гуманной и безопасной среды для развития и социализации личности являются: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Елена Павловна</cp:lastModifiedBy>
  <cp:revision>66</cp:revision>
  <dcterms:created xsi:type="dcterms:W3CDTF">2019-11-24T04:40:51Z</dcterms:created>
  <dcterms:modified xsi:type="dcterms:W3CDTF">2019-11-25T02:52:57Z</dcterms:modified>
</cp:coreProperties>
</file>