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3C126-C690-4D5F-BB0C-4645B6216D0A}" v="1641" dt="2022-02-17T06:36:27.570"/>
    <p1510:client id="{355CC4F5-E7B4-43D4-86A7-005B90D8265C}" v="78" dt="2022-02-17T04:50:00.245"/>
    <p1510:client id="{3F58B449-7EE7-42C2-AE8B-0F0441685D35}" v="51" dt="2022-02-17T05:05:14.197"/>
    <p1510:client id="{E7CFB354-46E4-444C-A898-3B66E2AE138F}" v="318" dt="2022-02-18T06:05:25.632"/>
    <p1510:client id="{F8391B92-99A5-43FC-9E86-005F04F153F9}" v="25" dt="2022-02-17T04:55:30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2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6AA11-65D2-44B5-BD9B-EDF80BC0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4" y="365125"/>
            <a:ext cx="10515600" cy="2068748"/>
          </a:xfrm>
        </p:spPr>
        <p:txBody>
          <a:bodyPr>
            <a:normAutofit/>
          </a:bodyPr>
          <a:lstStyle/>
          <a:p>
            <a:r>
              <a:rPr lang="ru-RU" sz="2400" b="1" dirty="0">
                <a:cs typeface="Calibri Light"/>
              </a:rPr>
              <a:t/>
            </a:r>
            <a:br>
              <a:rPr lang="ru-RU" sz="2400" b="1" dirty="0">
                <a:cs typeface="Calibri Light"/>
              </a:rPr>
            </a:br>
            <a:r>
              <a:rPr lang="ru-RU" sz="2000" b="1" dirty="0">
                <a:cs typeface="Calibri Light"/>
              </a:rPr>
              <a:t>    </a:t>
            </a:r>
            <a:r>
              <a:rPr lang="ru-RU" sz="2400" b="1" dirty="0">
                <a:cs typeface="Calibri Light"/>
              </a:rPr>
              <a:t/>
            </a:r>
            <a:br>
              <a:rPr lang="ru-RU" sz="2400" b="1" dirty="0">
                <a:cs typeface="Calibri Light"/>
              </a:rPr>
            </a:br>
            <a:endParaRPr lang="ru-RU" sz="2400" b="1" dirty="0">
              <a:solidFill>
                <a:srgbClr val="00B050"/>
              </a:solidFill>
              <a:cs typeface="Calibri Light" panose="020F0302020204030204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1BFECD4-EC2E-45BB-B700-59A21033C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27498" y="3394"/>
            <a:ext cx="1267002" cy="1467055"/>
          </a:xfrm>
        </p:spPr>
      </p:pic>
      <p:pic>
        <p:nvPicPr>
          <p:cNvPr id="4" name="Рисунок 9">
            <a:extLst>
              <a:ext uri="{FF2B5EF4-FFF2-40B4-BE49-F238E27FC236}">
                <a16:creationId xmlns:a16="http://schemas.microsoft.com/office/drawing/2014/main" xmlns="" id="{0D1BA657-130A-4471-BEB9-4E08A872E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03222" y="3161476"/>
            <a:ext cx="4561332" cy="301548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9E0DB23-6393-4492-92C6-0308EF416A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>
            <a:off x="206964" y="2066864"/>
            <a:ext cx="5824184" cy="10969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cs typeface="Calibri"/>
              </a:rPr>
              <a:t>В рамках федерального проекта «Современная школа», входящего в состав национального проекта «Образование» в период с 2019-2024 гг. на территории Приморского края реализуется региональный проект</a:t>
            </a:r>
            <a:r>
              <a:rPr lang="ru-RU" sz="1600" b="1" dirty="0">
                <a:ea typeface="+mn-lt"/>
                <a:cs typeface="+mn-lt"/>
              </a:rPr>
              <a:t> </a:t>
            </a:r>
            <a:endParaRPr lang="ru-RU" b="1" dirty="0"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ea typeface="+mn-lt"/>
                <a:cs typeface="+mn-lt"/>
              </a:rPr>
              <a:t>             «Поддержка семей, имеющих детей».     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ea typeface="+mn-lt"/>
                <a:cs typeface="+mn-lt"/>
              </a:rPr>
              <a:t>В крае создана  Региональная Служба оказания психолого-педагогической, методической и консультационной помощи родителям детей.  Все консультации абсолютно бесплатны!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ea typeface="+mn-lt"/>
                <a:cs typeface="+mn-lt"/>
              </a:rPr>
              <a:t>Получатели услуги</a:t>
            </a:r>
            <a:r>
              <a:rPr lang="ru-RU" sz="1600" dirty="0">
                <a:ea typeface="+mn-lt"/>
                <a:cs typeface="+mn-lt"/>
              </a:rPr>
              <a:t> </a:t>
            </a:r>
            <a:endParaRPr lang="ru-RU" sz="1600"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ru-RU" sz="1600" dirty="0">
                <a:ea typeface="+mn-lt"/>
                <a:cs typeface="+mn-lt"/>
              </a:rPr>
              <a:t>все родители (законные представители) детей возраста от 0 до 18 лет;</a:t>
            </a:r>
            <a:endParaRPr lang="ru-RU" sz="1600"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ru-RU" sz="1600" dirty="0">
                <a:ea typeface="+mn-lt"/>
                <a:cs typeface="+mn-lt"/>
              </a:rPr>
              <a:t>родитель (законный представитель) ребенка, гражданин, желающий принять на воспитание в свою семью детей, оставшихся без попечения родителей.</a:t>
            </a:r>
            <a:endParaRPr lang="ru-RU" sz="1600" dirty="0"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cs typeface="Calibri"/>
              </a:rPr>
              <a:t>Запись по телефону: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dirty="0">
                <a:cs typeface="Calibri"/>
              </a:rPr>
              <a:t>   </a:t>
            </a:r>
            <a:r>
              <a:rPr lang="ru-RU" sz="1600" b="1" dirty="0">
                <a:cs typeface="Calibri"/>
              </a:rPr>
              <a:t>  8-994-021-06-64</a:t>
            </a:r>
          </a:p>
          <a:p>
            <a:pPr marL="0" indent="0">
              <a:buNone/>
            </a:pPr>
            <a:endParaRPr lang="ru-RU" sz="1600" dirty="0">
              <a:cs typeface="Calibri"/>
            </a:endParaRPr>
          </a:p>
        </p:txBody>
      </p:sp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9077321-BE86-4D4E-89B4-C153D554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996" y="211491"/>
            <a:ext cx="2522008" cy="724723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48D1A3A-9918-4C74-860B-F0482A74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28" y="-32220"/>
            <a:ext cx="1495425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246F32-BC8A-447A-A293-E7B87DEBBDA8}"/>
              </a:ext>
            </a:extLst>
          </p:cNvPr>
          <p:cNvSpPr txBox="1"/>
          <p:nvPr/>
        </p:nvSpPr>
        <p:spPr>
          <a:xfrm>
            <a:off x="274698" y="2212623"/>
            <a:ext cx="58194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800" b="1" dirty="0">
              <a:solidFill>
                <a:srgbClr val="0070C0"/>
              </a:solidFill>
              <a:latin typeface="Garamon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E74724-013D-439A-914D-8403C4A1B2C3}"/>
              </a:ext>
            </a:extLst>
          </p:cNvPr>
          <p:cNvSpPr txBox="1"/>
          <p:nvPr/>
        </p:nvSpPr>
        <p:spPr>
          <a:xfrm flipH="1">
            <a:off x="6216414" y="4578768"/>
            <a:ext cx="547887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b="1" dirty="0">
              <a:cs typeface="Calibri"/>
            </a:endParaRPr>
          </a:p>
          <a:p>
            <a:pPr algn="ctr"/>
            <a:endParaRPr lang="ru-RU" b="1" dirty="0">
              <a:cs typeface="Calibri"/>
            </a:endParaRPr>
          </a:p>
          <a:p>
            <a:pPr algn="ctr"/>
            <a:r>
              <a:rPr lang="ru-RU" b="1" dirty="0">
                <a:cs typeface="Calibri"/>
              </a:rPr>
              <a:t>КГОБУ "Коррекционная школа-интернат III-IV видов"</a:t>
            </a:r>
            <a:endParaRPr lang="ru-RU" dirty="0">
              <a:cs typeface="Calibri"/>
            </a:endParaRPr>
          </a:p>
          <a:p>
            <a:pPr algn="ctr"/>
            <a:r>
              <a:rPr lang="ru-RU" b="1" dirty="0">
                <a:cs typeface="Calibri"/>
              </a:rPr>
              <a:t>г. Артем, ул. Фрунзе, дом 4</a:t>
            </a:r>
          </a:p>
          <a:p>
            <a:pPr algn="ctr"/>
            <a:r>
              <a:rPr lang="ru-RU" b="1" dirty="0">
                <a:cs typeface="Calibri"/>
              </a:rPr>
              <a:t>Телефон для записи:</a:t>
            </a:r>
          </a:p>
          <a:p>
            <a:pPr algn="ctr"/>
            <a:r>
              <a:rPr lang="ru-RU" b="1" dirty="0">
                <a:cs typeface="Calibri"/>
              </a:rPr>
              <a:t>8-994-021-06-64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C60165-AE17-4106-8F7E-46FBA75D2228}"/>
              </a:ext>
            </a:extLst>
          </p:cNvPr>
          <p:cNvSpPr txBox="1"/>
          <p:nvPr/>
        </p:nvSpPr>
        <p:spPr>
          <a:xfrm>
            <a:off x="8675511" y="396993"/>
            <a:ext cx="351460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Garamond"/>
                <a:cs typeface="Segoe UI"/>
              </a:rPr>
              <a:t>Узнай больше   о своем ребенке</a:t>
            </a:r>
            <a:r>
              <a:rPr lang="en-US" sz="3600">
                <a:latin typeface="Garamond"/>
                <a:cs typeface="Segoe UI"/>
              </a:rPr>
              <a:t> </a:t>
            </a:r>
            <a:endParaRPr lang="en-US" sz="3600">
              <a:ea typeface="+mn-lt"/>
              <a:cs typeface="+mn-lt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Garamond"/>
                <a:cs typeface="Segoe UI"/>
              </a:rPr>
              <a:t>     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3600" dirty="0">
                <a:latin typeface="Garamond"/>
                <a:cs typeface="Segoe UI"/>
              </a:rPr>
              <a:t>​</a:t>
            </a:r>
            <a:r>
              <a:rPr lang="en-US" sz="3600" b="1">
                <a:solidFill>
                  <a:srgbClr val="0070C0"/>
                </a:solidFill>
                <a:latin typeface="Garamond"/>
                <a:cs typeface="Segoe UI"/>
              </a:rPr>
              <a:t>    </a:t>
            </a:r>
            <a:r>
              <a:rPr lang="en-US" b="1" dirty="0">
                <a:solidFill>
                  <a:srgbClr val="0070C0"/>
                </a:solidFill>
                <a:latin typeface="Garamond"/>
                <a:cs typeface="Segoe UI"/>
              </a:rPr>
              <a:t>      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9E640F-0224-4384-82FA-9DE6ABC82962}"/>
              </a:ext>
            </a:extLst>
          </p:cNvPr>
          <p:cNvSpPr txBox="1"/>
          <p:nvPr/>
        </p:nvSpPr>
        <p:spPr>
          <a:xfrm>
            <a:off x="6587065" y="2805289"/>
            <a:ext cx="550897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Garamond"/>
              <a:cs typeface="Segoe UI"/>
            </a:endParaRPr>
          </a:p>
          <a:p>
            <a:pPr algn="just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  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Бесплатные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консультации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для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родителей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: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                               о 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развитии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                                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об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образовании</a:t>
            </a:r>
            <a:endParaRPr lang="en-US" b="1" dirty="0" err="1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    о 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воспитании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            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об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опеке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         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педагоги-психологи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Segoe UI"/>
              </a:rPr>
              <a:t>учитель-дефектолог</a:t>
            </a:r>
            <a:r>
              <a:rPr lang="en-US" sz="2000" b="1" dirty="0">
                <a:solidFill>
                  <a:srgbClr val="7030A0"/>
                </a:solidFill>
                <a:latin typeface="Garamond"/>
                <a:cs typeface="Segoe UI"/>
              </a:rPr>
              <a:t> </a:t>
            </a:r>
            <a:r>
              <a:rPr lang="en-US" b="1" dirty="0">
                <a:solidFill>
                  <a:srgbClr val="0070C0"/>
                </a:solidFill>
                <a:latin typeface="Garamond"/>
                <a:cs typeface="Segoe UI"/>
              </a:rPr>
              <a:t>  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516C695C-0126-40C5-A17D-26EC6EFE02F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2030" y="39231"/>
            <a:ext cx="2743200" cy="27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4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D6337-4A43-419B-B765-954E685A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08" y="609600"/>
            <a:ext cx="4821192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ea typeface="+mj-lt"/>
                <a:cs typeface="+mj-lt"/>
              </a:rPr>
              <a:t>С </a:t>
            </a:r>
            <a:r>
              <a:rPr lang="en-US" sz="2000" b="1" dirty="0" err="1">
                <a:ea typeface="+mj-lt"/>
                <a:cs typeface="+mj-lt"/>
              </a:rPr>
              <a:t>Вами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работают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только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профессионалы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своего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дела</a:t>
            </a:r>
            <a:r>
              <a:rPr lang="en-US" sz="2000" b="1" dirty="0">
                <a:ea typeface="+mj-lt"/>
                <a:cs typeface="+mj-lt"/>
              </a:rPr>
              <a:t>: </a:t>
            </a:r>
            <a:r>
              <a:rPr lang="en-US" sz="2000" b="1" dirty="0" err="1">
                <a:ea typeface="+mj-lt"/>
                <a:cs typeface="+mj-lt"/>
              </a:rPr>
              <a:t>педагог-психолог</a:t>
            </a:r>
            <a:r>
              <a:rPr lang="en-US" sz="2000" b="1" dirty="0">
                <a:ea typeface="+mj-lt"/>
                <a:cs typeface="+mj-lt"/>
              </a:rPr>
              <a:t>, </a:t>
            </a:r>
            <a:br>
              <a:rPr lang="en-US" sz="2000" b="1" dirty="0">
                <a:ea typeface="+mj-lt"/>
                <a:cs typeface="+mj-lt"/>
              </a:rPr>
            </a:br>
            <a:r>
              <a:rPr lang="en-US" sz="2000" b="1" dirty="0" err="1">
                <a:ea typeface="+mj-lt"/>
                <a:cs typeface="+mj-lt"/>
              </a:rPr>
              <a:t>учитель-дефектолог</a:t>
            </a:r>
            <a:r>
              <a:rPr lang="en-US" sz="2000" b="1" dirty="0">
                <a:ea typeface="+mj-lt"/>
                <a:cs typeface="+mj-lt"/>
              </a:rPr>
              <a:t>  в </a:t>
            </a:r>
            <a:r>
              <a:rPr lang="en-US" sz="2000" b="1" dirty="0" err="1">
                <a:ea typeface="+mj-lt"/>
                <a:cs typeface="+mj-lt"/>
              </a:rPr>
              <a:t>зависимости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от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озвученной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Вами</a:t>
            </a:r>
            <a:r>
              <a:rPr lang="en-US" sz="2000" b="1" dirty="0">
                <a:ea typeface="+mj-lt"/>
                <a:cs typeface="+mj-lt"/>
              </a:rPr>
              <a:t> </a:t>
            </a:r>
            <a:r>
              <a:rPr lang="en-US" sz="2000" b="1" dirty="0" err="1">
                <a:ea typeface="+mj-lt"/>
                <a:cs typeface="+mj-lt"/>
              </a:rPr>
              <a:t>проблемы</a:t>
            </a:r>
            <a:r>
              <a:rPr lang="en-US" sz="2000" b="1" dirty="0">
                <a:ea typeface="+mj-lt"/>
                <a:cs typeface="+mj-lt"/>
              </a:rPr>
              <a:t>.</a:t>
            </a:r>
            <a:endParaRPr lang="ru-RU" sz="2000" b="1" dirty="0">
              <a:cs typeface="Calibri Light" panose="020F030202020403020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5EB8FE-9FFB-4522-9E2F-9000A394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ea typeface="+mn-lt"/>
                <a:cs typeface="+mn-lt"/>
              </a:rPr>
              <a:t>В процессе развития ребенка зачастую возникают сложности и вопросы. Если Вас что-то беспокоит в поведении Вашего ребенка, не знаете, как поступить в той или иной ситуации, возникают вопросы по организации образования или получения поддержки  для ребенка – наши специалисты готовы Вам помочь.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ea typeface="+mn-lt"/>
                <a:cs typeface="+mn-lt"/>
              </a:rPr>
              <a:t>Специалисты Службы ответят на все Ваши вопросы в удобном для Вас режиме: при личной встрече, по телефону или с применением дистанционных технологий.  </a:t>
            </a:r>
            <a:endParaRPr lang="en-US" sz="1300">
              <a:ea typeface="+mn-lt"/>
              <a:cs typeface="+mn-lt"/>
            </a:endParaRPr>
          </a:p>
          <a:p>
            <a:pPr algn="just"/>
            <a:r>
              <a:rPr lang="ru-RU" sz="1300" b="1" dirty="0">
                <a:cs typeface="Calibri"/>
              </a:rPr>
              <a:t>Все консультации абсолютно бесплатны для Вас!</a:t>
            </a:r>
            <a:r>
              <a:rPr lang="ru-RU" sz="1300" dirty="0">
                <a:cs typeface="Calibri"/>
              </a:rPr>
              <a:t> </a:t>
            </a:r>
            <a:endParaRPr lang="ru-RU" sz="1300" dirty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300" dirty="0">
                <a:cs typeface="Calibri"/>
              </a:rPr>
              <a:t>      </a:t>
            </a:r>
            <a:r>
              <a:rPr lang="ru-RU" sz="1300" b="1" dirty="0">
                <a:cs typeface="Calibri"/>
              </a:rPr>
              <a:t>Адрес консультационного пункта: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300" dirty="0">
                <a:cs typeface="Calibri"/>
              </a:rPr>
              <a:t>г. Артем, ул. Фрунзе,4 (остановка автобуса "9-й км."), КГОБУ "Коррекционная школа-интернат III-IV видов"</a:t>
            </a:r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300" dirty="0">
                <a:cs typeface="Calibri"/>
              </a:rPr>
              <a:t>Т</a:t>
            </a:r>
            <a:r>
              <a:rPr lang="ru-RU" sz="1300" b="1" dirty="0">
                <a:cs typeface="Calibri"/>
              </a:rPr>
              <a:t>елефон для записи: 8 994 021 06 64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9AE0B5DC-9FFE-48A5-A645-511ED09FAA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68439" y="31621"/>
            <a:ext cx="6122736" cy="68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621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Произвольный</PresentationFormat>
  <Paragraphs>34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     </vt:lpstr>
      <vt:lpstr>С Вами работают только профессионалы своего дела: педагог-психолог,  учитель-дефектолог  в зависимости от озвученной Вами проблемы.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639</cp:revision>
  <dcterms:created xsi:type="dcterms:W3CDTF">2022-02-17T04:29:26Z</dcterms:created>
  <dcterms:modified xsi:type="dcterms:W3CDTF">2022-02-24T05:19:09Z</dcterms:modified>
</cp:coreProperties>
</file>